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7" r:id="rId2"/>
    <p:sldId id="258" r:id="rId3"/>
    <p:sldId id="300" r:id="rId4"/>
    <p:sldId id="419" r:id="rId5"/>
    <p:sldId id="259" r:id="rId6"/>
    <p:sldId id="260" r:id="rId7"/>
    <p:sldId id="346" r:id="rId8"/>
    <p:sldId id="390" r:id="rId9"/>
    <p:sldId id="272" r:id="rId10"/>
    <p:sldId id="373" r:id="rId11"/>
    <p:sldId id="412" r:id="rId12"/>
    <p:sldId id="413" r:id="rId13"/>
    <p:sldId id="416" r:id="rId14"/>
    <p:sldId id="417" r:id="rId15"/>
    <p:sldId id="418" r:id="rId16"/>
    <p:sldId id="403" r:id="rId17"/>
    <p:sldId id="391" r:id="rId18"/>
    <p:sldId id="404" r:id="rId19"/>
    <p:sldId id="420" r:id="rId20"/>
    <p:sldId id="405" r:id="rId21"/>
    <p:sldId id="381" r:id="rId22"/>
    <p:sldId id="374" r:id="rId23"/>
    <p:sldId id="414" r:id="rId24"/>
    <p:sldId id="393" r:id="rId25"/>
    <p:sldId id="415" r:id="rId26"/>
    <p:sldId id="401" r:id="rId27"/>
    <p:sldId id="378" r:id="rId28"/>
    <p:sldId id="406" r:id="rId29"/>
    <p:sldId id="407" r:id="rId30"/>
    <p:sldId id="280" r:id="rId31"/>
    <p:sldId id="350" r:id="rId32"/>
    <p:sldId id="268" r:id="rId33"/>
    <p:sldId id="408" r:id="rId34"/>
    <p:sldId id="409" r:id="rId35"/>
    <p:sldId id="410" r:id="rId36"/>
    <p:sldId id="411" r:id="rId37"/>
    <p:sldId id="402" r:id="rId38"/>
  </p:sldIdLst>
  <p:sldSz cx="9144000" cy="6858000" type="screen4x3"/>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cisca Lisbona " initials="Fl" lastIdx="39" clrIdx="0"/>
  <p:cmAuthor id="1" name="Francisca Lisbona" initials="FL" lastIdx="34" clrIdx="1"/>
  <p:cmAuthor id="2" name="Daniella Leal Valenzuela" initials="DLV" lastIdx="69" clrIdx="2"/>
  <p:cmAuthor id="3" name="Claudia Yanez" initials="CY" lastIdx="10" clrIdx="3"/>
  <p:cmAuthor id="4" name="doctorado" initials="d" lastIdx="4" clrIdx="4"/>
  <p:cmAuthor id="5" name="Alex Leyton Nuñez" initials="ALN" lastIdx="14"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D6"/>
    <a:srgbClr val="003CFE"/>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5380" autoAdjust="0"/>
  </p:normalViewPr>
  <p:slideViewPr>
    <p:cSldViewPr snapToGrid="0">
      <p:cViewPr varScale="1">
        <p:scale>
          <a:sx n="92" d="100"/>
          <a:sy n="92" d="100"/>
        </p:scale>
        <p:origin x="98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1.4697439324167763E-2"/>
          <c:y val="0.18865926957415172"/>
          <c:w val="0.9671089824384117"/>
          <c:h val="0.63866360680138534"/>
        </c:manualLayout>
      </c:layout>
      <c:barChart>
        <c:barDir val="col"/>
        <c:grouping val="clustered"/>
        <c:varyColors val="0"/>
        <c:ser>
          <c:idx val="0"/>
          <c:order val="0"/>
          <c:tx>
            <c:strRef>
              <c:f>Hoja1!$B$1</c:f>
              <c:strCache>
                <c:ptCount val="1"/>
                <c:pt idx="0">
                  <c:v>Sí</c:v>
                </c:pt>
              </c:strCache>
            </c:strRef>
          </c:tx>
          <c:spPr>
            <a:solidFill>
              <a:schemeClr val="accent5">
                <a:lumMod val="50000"/>
              </a:schemeClr>
            </a:solidFill>
            <a:ln>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1F4E79"/>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Hoja1!$B$2:$B$16</c:f>
              <c:numCache>
                <c:formatCode>General</c:formatCode>
                <c:ptCount val="15"/>
                <c:pt idx="0" formatCode="###0.0">
                  <c:v>48.549801232431903</c:v>
                </c:pt>
                <c:pt idx="2" formatCode="###0.0">
                  <c:v>59.347284801131309</c:v>
                </c:pt>
                <c:pt idx="3" formatCode="###0.0">
                  <c:v>37.356483235552723</c:v>
                </c:pt>
                <c:pt idx="5" formatCode="###0.0">
                  <c:v>74.295471576470476</c:v>
                </c:pt>
                <c:pt idx="6" formatCode="###0.0">
                  <c:v>54.60542959383038</c:v>
                </c:pt>
                <c:pt idx="7" formatCode="###0.0">
                  <c:v>34.270238826317353</c:v>
                </c:pt>
                <c:pt idx="9" formatCode="###0.0">
                  <c:v>50.409473424780607</c:v>
                </c:pt>
                <c:pt idx="10" formatCode="###0.0">
                  <c:v>40.889457948767678</c:v>
                </c:pt>
                <c:pt idx="11" formatCode="###0.0">
                  <c:v>52.870695887405617</c:v>
                </c:pt>
                <c:pt idx="13" formatCode="###0.0">
                  <c:v>48.504918781938997</c:v>
                </c:pt>
                <c:pt idx="14" formatCode="###0.0">
                  <c:v>48.582570080370068</c:v>
                </c:pt>
              </c:numCache>
            </c:numRef>
          </c:val>
          <c:extLst xmlns:c16r2="http://schemas.microsoft.com/office/drawing/2015/06/chart">
            <c:ext xmlns:c16="http://schemas.microsoft.com/office/drawing/2014/chart" uri="{C3380CC4-5D6E-409C-BE32-E72D297353CC}">
              <c16:uniqueId val="{00000000-C6A7-4986-8821-4270D60C5A77}"/>
            </c:ext>
          </c:extLst>
        </c:ser>
        <c:ser>
          <c:idx val="1"/>
          <c:order val="1"/>
          <c:tx>
            <c:strRef>
              <c:f>Hoja1!$C$1</c:f>
              <c:strCache>
                <c:ptCount val="1"/>
                <c:pt idx="0">
                  <c:v>No</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1">
                        <a:lumMod val="60000"/>
                        <a:lumOff val="4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Hoja1!$C$2:$C$16</c:f>
              <c:numCache>
                <c:formatCode>General</c:formatCode>
                <c:ptCount val="15"/>
                <c:pt idx="0" formatCode="###0.0">
                  <c:v>17.672905269554605</c:v>
                </c:pt>
                <c:pt idx="2" formatCode="###0.0">
                  <c:v>16.261973568645342</c:v>
                </c:pt>
                <c:pt idx="3" formatCode="###0.0">
                  <c:v>19.135561554204035</c:v>
                </c:pt>
                <c:pt idx="5" formatCode="###0.0">
                  <c:v>20.751078702883763</c:v>
                </c:pt>
                <c:pt idx="6" formatCode="###0.0">
                  <c:v>22.410579597907944</c:v>
                </c:pt>
                <c:pt idx="7" formatCode="###0.0">
                  <c:v>12.304521730330439</c:v>
                </c:pt>
                <c:pt idx="9" formatCode="###0.0">
                  <c:v>21.707724596076559</c:v>
                </c:pt>
                <c:pt idx="10" formatCode="###0.0">
                  <c:v>19.676959112136824</c:v>
                </c:pt>
                <c:pt idx="11" formatCode="###0.0">
                  <c:v>12.399977107711154</c:v>
                </c:pt>
                <c:pt idx="13" formatCode="###0.0">
                  <c:v>20.672248315041699</c:v>
                </c:pt>
                <c:pt idx="14" formatCode="###0.0">
                  <c:v>15.483073495859594</c:v>
                </c:pt>
              </c:numCache>
            </c:numRef>
          </c:val>
          <c:extLst xmlns:c16r2="http://schemas.microsoft.com/office/drawing/2015/06/chart">
            <c:ext xmlns:c16="http://schemas.microsoft.com/office/drawing/2014/chart" uri="{C3380CC4-5D6E-409C-BE32-E72D297353CC}">
              <c16:uniqueId val="{00000000-5B2B-4FD3-A45E-796B1DEBC337}"/>
            </c:ext>
          </c:extLst>
        </c:ser>
        <c:ser>
          <c:idx val="2"/>
          <c:order val="2"/>
          <c:tx>
            <c:strRef>
              <c:f>Hoja1!$D$1</c:f>
              <c:strCache>
                <c:ptCount val="1"/>
                <c:pt idx="0">
                  <c:v>Ya es padre/madre</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Hoja1!$D$2:$D$16</c:f>
              <c:numCache>
                <c:formatCode>General</c:formatCode>
                <c:ptCount val="15"/>
                <c:pt idx="0" formatCode="###0.0">
                  <c:v>31.808190346587946</c:v>
                </c:pt>
                <c:pt idx="2" formatCode="###0.0">
                  <c:v>23.51154693861335</c:v>
                </c:pt>
                <c:pt idx="3" formatCode="###0.0">
                  <c:v>40.408987688052555</c:v>
                </c:pt>
                <c:pt idx="5" formatCode="###0.0">
                  <c:v>2.5000560419986613</c:v>
                </c:pt>
                <c:pt idx="6" formatCode="###0.0">
                  <c:v>20.01699774935453</c:v>
                </c:pt>
                <c:pt idx="7" formatCode="###0.0">
                  <c:v>52.531076116568357</c:v>
                </c:pt>
                <c:pt idx="9" formatCode="###0.0">
                  <c:v>27.355342747344469</c:v>
                </c:pt>
                <c:pt idx="10" formatCode="###0.0">
                  <c:v>36.763083308573577</c:v>
                </c:pt>
                <c:pt idx="11" formatCode="###0.0">
                  <c:v>31.991005168765451</c:v>
                </c:pt>
                <c:pt idx="13" formatCode="###0.0">
                  <c:v>29.264647750962624</c:v>
                </c:pt>
                <c:pt idx="14" formatCode="###0.0">
                  <c:v>33.665240476958637</c:v>
                </c:pt>
              </c:numCache>
            </c:numRef>
          </c:val>
          <c:extLst xmlns:c16r2="http://schemas.microsoft.com/office/drawing/2015/06/chart">
            <c:ext xmlns:c16="http://schemas.microsoft.com/office/drawing/2014/chart" uri="{C3380CC4-5D6E-409C-BE32-E72D297353CC}">
              <c16:uniqueId val="{00000000-4F8A-4DBD-A3C0-11A00A8DF95C}"/>
            </c:ext>
          </c:extLst>
        </c:ser>
        <c:dLbls>
          <c:showLegendKey val="0"/>
          <c:showVal val="1"/>
          <c:showCatName val="0"/>
          <c:showSerName val="0"/>
          <c:showPercent val="0"/>
          <c:showBubbleSize val="0"/>
        </c:dLbls>
        <c:gapWidth val="150"/>
        <c:overlap val="-25"/>
        <c:axId val="137510024"/>
        <c:axId val="137510416"/>
      </c:barChart>
      <c:catAx>
        <c:axId val="137510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F4E79"/>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37510416"/>
        <c:crosses val="autoZero"/>
        <c:auto val="1"/>
        <c:lblAlgn val="ctr"/>
        <c:lblOffset val="100"/>
        <c:noMultiLvlLbl val="0"/>
      </c:catAx>
      <c:valAx>
        <c:axId val="137510416"/>
        <c:scaling>
          <c:orientation val="minMax"/>
        </c:scaling>
        <c:delete val="1"/>
        <c:axPos val="l"/>
        <c:numFmt formatCode="###0.0" sourceLinked="1"/>
        <c:majorTickMark val="none"/>
        <c:minorTickMark val="none"/>
        <c:tickLblPos val="nextTo"/>
        <c:crossAx val="137510024"/>
        <c:crosses val="autoZero"/>
        <c:crossBetween val="between"/>
      </c:valAx>
      <c:spPr>
        <a:noFill/>
        <a:ln>
          <a:noFill/>
        </a:ln>
        <a:effectLst/>
      </c:spPr>
    </c:plotArea>
    <c:legend>
      <c:legendPos val="t"/>
      <c:layout>
        <c:manualLayout>
          <c:xMode val="edge"/>
          <c:yMode val="edge"/>
          <c:x val="4.5242190075849224E-2"/>
          <c:y val="2.335665831814282E-2"/>
          <c:w val="0.85532326786337753"/>
          <c:h val="7.956497764105720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093874643159962"/>
          <c:y val="9.1469061846913446E-2"/>
          <c:w val="0.61965241647810798"/>
          <c:h val="0.87742364083835667"/>
        </c:manualLayout>
      </c:layout>
      <c:barChart>
        <c:barDir val="bar"/>
        <c:grouping val="stacked"/>
        <c:varyColors val="0"/>
        <c:ser>
          <c:idx val="0"/>
          <c:order val="0"/>
          <c:tx>
            <c:strRef>
              <c:f>Hoja1!$B$1</c:f>
              <c:strCache>
                <c:ptCount val="1"/>
                <c:pt idx="0">
                  <c:v>No</c:v>
                </c:pt>
              </c:strCache>
            </c:strRef>
          </c:tx>
          <c:spPr>
            <a:solidFill>
              <a:schemeClr val="accent5">
                <a:lumMod val="50000"/>
              </a:schemeClr>
            </a:solidFill>
            <a:ln>
              <a:solidFill>
                <a:schemeClr val="accent5">
                  <a:lumMod val="50000"/>
                </a:schemeClr>
              </a:solidFill>
            </a:ln>
            <a:effectLst/>
          </c:spPr>
          <c:invertIfNegative val="0"/>
          <c:dLbls>
            <c:dLbl>
              <c:idx val="0"/>
              <c:layout>
                <c:manualLayout>
                  <c:x val="-9.6416299114370566E-2"/>
                  <c:y val="-1.4064044087021152E-17"/>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4AA-4DF4-AD1B-2CA037E1102A}"/>
                </c:ext>
                <c:ext xmlns:c15="http://schemas.microsoft.com/office/drawing/2012/chart" uri="{CE6537A1-D6FC-4f65-9D91-7224C49458BB}">
                  <c15:layout/>
                </c:ext>
              </c:extLst>
            </c:dLbl>
            <c:dLbl>
              <c:idx val="1"/>
              <c:layout>
                <c:manualLayout>
                  <c:x val="-7.8903866174965087E-2"/>
                  <c:y val="6.9127035001088494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6D98-438B-AC8E-A62018CC8DB9}"/>
                </c:ext>
                <c:ext xmlns:c15="http://schemas.microsoft.com/office/drawing/2012/chart" uri="{CE6537A1-D6FC-4f65-9D91-7224C49458BB}">
                  <c15:layout/>
                </c:ext>
              </c:extLst>
            </c:dLbl>
            <c:dLbl>
              <c:idx val="2"/>
              <c:layout>
                <c:manualLayout>
                  <c:x val="-4.5552982906797643E-2"/>
                  <c:y val="-1.0369099104909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6D98-438B-AC8E-A62018CC8DB9}"/>
                </c:ext>
                <c:ext xmlns:c15="http://schemas.microsoft.com/office/drawing/2012/chart" uri="{CE6537A1-D6FC-4f65-9D91-7224C49458BB}">
                  <c15:layout/>
                </c:ext>
              </c:extLst>
            </c:dLbl>
            <c:dLbl>
              <c:idx val="3"/>
              <c:layout>
                <c:manualLayout>
                  <c:x val="-5.8687957495271399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6D98-438B-AC8E-A62018CC8DB9}"/>
                </c:ext>
                <c:ext xmlns:c15="http://schemas.microsoft.com/office/drawing/2012/chart" uri="{CE6537A1-D6FC-4f65-9D91-7224C49458BB}">
                  <c15:layout/>
                </c:ext>
              </c:extLst>
            </c:dLbl>
            <c:dLbl>
              <c:idx val="4"/>
              <c:layout>
                <c:manualLayout>
                  <c:x val="-5.8472348346118648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6D98-438B-AC8E-A62018CC8DB9}"/>
                </c:ext>
                <c:ext xmlns:c15="http://schemas.microsoft.com/office/drawing/2012/chart" uri="{CE6537A1-D6FC-4f65-9D91-7224C49458BB}">
                  <c15:layout/>
                </c:ext>
              </c:extLst>
            </c:dLbl>
            <c:dLbl>
              <c:idx val="5"/>
              <c:layout>
                <c:manualLayout>
                  <c:x val="-6.3483912722821209E-2"/>
                  <c:y val="-1.0369099104909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6D98-438B-AC8E-A62018CC8DB9}"/>
                </c:ext>
                <c:ext xmlns:c15="http://schemas.microsoft.com/office/drawing/2012/chart" uri="{CE6537A1-D6FC-4f65-9D91-7224C49458BB}">
                  <c15:layout/>
                </c:ext>
              </c:extLst>
            </c:dLbl>
            <c:dLbl>
              <c:idx val="6"/>
              <c:layout>
                <c:manualLayout>
                  <c:x val="-8.4450052428519107E-2"/>
                  <c:y val="-6.9127327366066485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4AA-4DF4-AD1B-2CA037E1102A}"/>
                </c:ext>
                <c:ext xmlns:c15="http://schemas.microsoft.com/office/drawing/2012/chart" uri="{CE6537A1-D6FC-4f65-9D91-7224C49458BB}">
                  <c15:layout/>
                </c:ext>
              </c:extLst>
            </c:dLbl>
            <c:numFmt formatCode="#,##0.0;#,##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Hoja1!$A$2:$A$8</c:f>
              <c:strCache>
                <c:ptCount val="7"/>
                <c:pt idx="0">
                  <c:v>Tu madre te llama/llamaba la atención respecto de tu forma de hablar, de comer, o de vestir</c:v>
                </c:pt>
                <c:pt idx="1">
                  <c:v>Tu madre conoce/conocía bien a tus amigos/as o pares</c:v>
                </c:pt>
                <c:pt idx="2">
                  <c:v>Tu madre sabe/sabía dónde estabas cuando salías/sales de casa</c:v>
                </c:pt>
                <c:pt idx="3">
                  <c:v>Tu madre es quién ejercía la figura de autoridad en tu casa/hogar</c:v>
                </c:pt>
                <c:pt idx="4">
                  <c:v>Tienes la confianza con tu madre para contarle secretos y expresarle tus sentimientos</c:v>
                </c:pt>
                <c:pt idx="5">
                  <c:v>Con tu madre conversas/conversabas frecuentemente respecto a tus problemas personales</c:v>
                </c:pt>
                <c:pt idx="6">
                  <c:v>Tu madre te exigía/exige una hora de llegada cuando sales a fiestas en las noches</c:v>
                </c:pt>
              </c:strCache>
            </c:strRef>
          </c:cat>
          <c:val>
            <c:numRef>
              <c:f>Hoja1!$B$2:$B$8</c:f>
              <c:numCache>
                <c:formatCode>###0.0</c:formatCode>
                <c:ptCount val="7"/>
                <c:pt idx="0">
                  <c:v>-29.868528326253099</c:v>
                </c:pt>
                <c:pt idx="1">
                  <c:v>-8.2298044334540901</c:v>
                </c:pt>
                <c:pt idx="2">
                  <c:v>-13.5262512187238</c:v>
                </c:pt>
                <c:pt idx="3">
                  <c:v>-23.446409837491601</c:v>
                </c:pt>
                <c:pt idx="4">
                  <c:v>-23.304192478395699</c:v>
                </c:pt>
                <c:pt idx="5">
                  <c:v>-24.147538314104999</c:v>
                </c:pt>
                <c:pt idx="6">
                  <c:v>-40.129360345367303</c:v>
                </c:pt>
              </c:numCache>
            </c:numRef>
          </c:val>
          <c:extLst xmlns:c16r2="http://schemas.microsoft.com/office/drawing/2015/06/chart">
            <c:ext xmlns:c16="http://schemas.microsoft.com/office/drawing/2014/chart" uri="{C3380CC4-5D6E-409C-BE32-E72D297353CC}">
              <c16:uniqueId val="{00000000-6D98-438B-AC8E-A62018CC8DB9}"/>
            </c:ext>
          </c:extLst>
        </c:ser>
        <c:ser>
          <c:idx val="1"/>
          <c:order val="1"/>
          <c:tx>
            <c:strRef>
              <c:f>Hoja1!$C$1</c:f>
              <c:strCache>
                <c:ptCount val="1"/>
                <c:pt idx="0">
                  <c:v>Sí</c:v>
                </c:pt>
              </c:strCache>
            </c:strRef>
          </c:tx>
          <c:spPr>
            <a:solidFill>
              <a:schemeClr val="accent5">
                <a:lumMod val="60000"/>
                <a:lumOff val="40000"/>
              </a:schemeClr>
            </a:solidFill>
            <a:ln>
              <a:noFill/>
            </a:ln>
            <a:effectLst/>
          </c:spPr>
          <c:invertIfNegative val="0"/>
          <c:dLbls>
            <c:dLbl>
              <c:idx val="0"/>
              <c:layout>
                <c:manualLayout>
                  <c:x val="4.7610423077361026E-2"/>
                  <c:y val="1.0886193285994722E-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4AA-4DF4-AD1B-2CA037E1102A}"/>
                </c:ext>
                <c:ext xmlns:c15="http://schemas.microsoft.com/office/drawing/2012/chart" uri="{CE6537A1-D6FC-4f65-9D91-7224C49458BB}">
                  <c15:layout/>
                </c:ext>
              </c:extLst>
            </c:dLbl>
            <c:dLbl>
              <c:idx val="1"/>
              <c:layout>
                <c:manualLayout>
                  <c:x val="0.11289214776313324"/>
                  <c:y val="-6.912188426942348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6D98-438B-AC8E-A62018CC8DB9}"/>
                </c:ext>
                <c:ext xmlns:c15="http://schemas.microsoft.com/office/drawing/2012/chart" uri="{CE6537A1-D6FC-4f65-9D91-7224C49458BB}">
                  <c15:layout/>
                </c:ext>
              </c:extLst>
            </c:dLbl>
            <c:dLbl>
              <c:idx val="2"/>
              <c:layout>
                <c:manualLayout>
                  <c:x val="8.7446194366899793E-2"/>
                  <c:y val="-1.7273517869533538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6D98-438B-AC8E-A62018CC8DB9}"/>
                </c:ext>
                <c:ext xmlns:c15="http://schemas.microsoft.com/office/drawing/2012/chart" uri="{CE6537A1-D6FC-4f65-9D91-7224C49458BB}">
                  <c15:layout>
                    <c:manualLayout>
                      <c:w val="0.12410907867371099"/>
                      <c:h val="7.6575889814260653E-2"/>
                    </c:manualLayout>
                  </c15:layout>
                </c:ext>
              </c:extLst>
            </c:dLbl>
            <c:dLbl>
              <c:idx val="3"/>
              <c:layout>
                <c:manualLayout>
                  <c:x val="8.7610814824477343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6D98-438B-AC8E-A62018CC8DB9}"/>
                </c:ext>
                <c:ext xmlns:c15="http://schemas.microsoft.com/office/drawing/2012/chart" uri="{CE6537A1-D6FC-4f65-9D91-7224C49458BB}">
                  <c15:layout/>
                </c:ext>
              </c:extLst>
            </c:dLbl>
            <c:dLbl>
              <c:idx val="4"/>
              <c:layout>
                <c:manualLayout>
                  <c:x val="9.0796662636276643E-2"/>
                  <c:y val="-3.456366368303324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6D98-438B-AC8E-A62018CC8DB9}"/>
                </c:ext>
                <c:ext xmlns:c15="http://schemas.microsoft.com/office/drawing/2012/chart" uri="{CE6537A1-D6FC-4f65-9D91-7224C49458BB}">
                  <c15:layout/>
                </c:ext>
              </c:extLst>
            </c:dLbl>
            <c:dLbl>
              <c:idx val="5"/>
              <c:layout>
                <c:manualLayout>
                  <c:x val="0.10502687295564403"/>
                  <c:y val="1.4778455069076104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6D98-438B-AC8E-A62018CC8DB9}"/>
                </c:ext>
                <c:ext xmlns:c15="http://schemas.microsoft.com/office/drawing/2012/chart" uri="{CE6537A1-D6FC-4f65-9D91-7224C49458BB}">
                  <c15:layout>
                    <c:manualLayout>
                      <c:w val="0.1149242311881143"/>
                      <c:h val="5.585904173644405E-2"/>
                    </c:manualLayout>
                  </c15:layout>
                </c:ext>
              </c:extLst>
            </c:dLbl>
            <c:dLbl>
              <c:idx val="6"/>
              <c:layout>
                <c:manualLayout>
                  <c:x val="6.5209413051440152E-2"/>
                  <c:y val="5.4430966429973609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4AA-4DF4-AD1B-2CA037E1102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Hoja1!$A$2:$A$8</c:f>
              <c:strCache>
                <c:ptCount val="7"/>
                <c:pt idx="0">
                  <c:v>Tu madre te llama/llamaba la atención respecto de tu forma de hablar, de comer, o de vestir</c:v>
                </c:pt>
                <c:pt idx="1">
                  <c:v>Tu madre conoce/conocía bien a tus amigos/as o pares</c:v>
                </c:pt>
                <c:pt idx="2">
                  <c:v>Tu madre sabe/sabía dónde estabas cuando salías/sales de casa</c:v>
                </c:pt>
                <c:pt idx="3">
                  <c:v>Tu madre es quién ejercía la figura de autoridad en tu casa/hogar</c:v>
                </c:pt>
                <c:pt idx="4">
                  <c:v>Tienes la confianza con tu madre para contarle secretos y expresarle tus sentimientos</c:v>
                </c:pt>
                <c:pt idx="5">
                  <c:v>Con tu madre conversas/conversabas frecuentemente respecto a tus problemas personales</c:v>
                </c:pt>
                <c:pt idx="6">
                  <c:v>Tu madre te exigía/exige una hora de llegada cuando sales a fiestas en las noches</c:v>
                </c:pt>
              </c:strCache>
            </c:strRef>
          </c:cat>
          <c:val>
            <c:numRef>
              <c:f>Hoja1!$C$2:$C$8</c:f>
              <c:numCache>
                <c:formatCode>###0.0</c:formatCode>
                <c:ptCount val="7"/>
                <c:pt idx="0">
                  <c:v>69.636985286118858</c:v>
                </c:pt>
                <c:pt idx="1">
                  <c:v>91.418636029766247</c:v>
                </c:pt>
                <c:pt idx="2">
                  <c:v>86.03534726084871</c:v>
                </c:pt>
                <c:pt idx="3">
                  <c:v>75.905491592123525</c:v>
                </c:pt>
                <c:pt idx="4">
                  <c:v>75.970244966628769</c:v>
                </c:pt>
                <c:pt idx="5">
                  <c:v>75.254465291175592</c:v>
                </c:pt>
                <c:pt idx="6">
                  <c:v>58.852536896460094</c:v>
                </c:pt>
              </c:numCache>
            </c:numRef>
          </c:val>
          <c:extLst xmlns:c16r2="http://schemas.microsoft.com/office/drawing/2015/06/chart">
            <c:ext xmlns:c16="http://schemas.microsoft.com/office/drawing/2014/chart" uri="{C3380CC4-5D6E-409C-BE32-E72D297353CC}">
              <c16:uniqueId val="{00000001-6D98-438B-AC8E-A62018CC8DB9}"/>
            </c:ext>
          </c:extLst>
        </c:ser>
        <c:dLbls>
          <c:showLegendKey val="0"/>
          <c:showVal val="1"/>
          <c:showCatName val="0"/>
          <c:showSerName val="0"/>
          <c:showPercent val="0"/>
          <c:showBubbleSize val="0"/>
        </c:dLbls>
        <c:gapWidth val="95"/>
        <c:overlap val="100"/>
        <c:axId val="223927424"/>
        <c:axId val="220488240"/>
      </c:barChart>
      <c:catAx>
        <c:axId val="22392742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220488240"/>
        <c:crosses val="autoZero"/>
        <c:auto val="1"/>
        <c:lblAlgn val="ctr"/>
        <c:lblOffset val="100"/>
        <c:noMultiLvlLbl val="0"/>
      </c:catAx>
      <c:valAx>
        <c:axId val="220488240"/>
        <c:scaling>
          <c:orientation val="minMax"/>
        </c:scaling>
        <c:delete val="1"/>
        <c:axPos val="t"/>
        <c:numFmt formatCode="###0.0" sourceLinked="1"/>
        <c:majorTickMark val="none"/>
        <c:minorTickMark val="none"/>
        <c:tickLblPos val="nextTo"/>
        <c:crossAx val="223927424"/>
        <c:crosses val="autoZero"/>
        <c:crossBetween val="between"/>
      </c:valAx>
      <c:spPr>
        <a:noFill/>
        <a:ln>
          <a:noFill/>
        </a:ln>
        <a:effectLst/>
      </c:spPr>
    </c:plotArea>
    <c:legend>
      <c:legendPos val="t"/>
      <c:layout>
        <c:manualLayout>
          <c:xMode val="edge"/>
          <c:yMode val="edge"/>
          <c:x val="0.39340494270851711"/>
          <c:y val="2.0738198209819945E-2"/>
          <c:w val="0.57538190302619019"/>
          <c:h val="7.073086363709350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52265537810452867"/>
          <c:y val="9.9372241839876779E-2"/>
          <c:w val="0.45681814429790507"/>
          <c:h val="0.89170874884546159"/>
        </c:manualLayout>
      </c:layout>
      <c:barChart>
        <c:barDir val="bar"/>
        <c:grouping val="percentStacked"/>
        <c:varyColors val="0"/>
        <c:ser>
          <c:idx val="0"/>
          <c:order val="0"/>
          <c:tx>
            <c:strRef>
              <c:f>Hoja1!$B$1</c:f>
              <c:strCache>
                <c:ptCount val="1"/>
                <c:pt idx="0">
                  <c:v>En desacuerdo</c:v>
                </c:pt>
              </c:strCache>
            </c:strRef>
          </c:tx>
          <c:spPr>
            <a:solidFill>
              <a:schemeClr val="accent5">
                <a:shade val="65000"/>
              </a:schemeClr>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40000"/>
                        <a:lumOff val="6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Independiente que exista una separación de las tareas en la crianza, la mujer/madre suele llevarse más responsabilidades</c:v>
                </c:pt>
                <c:pt idx="1">
                  <c:v>Los hombres son igual de responsables de dirigir el hogar o el cuidado de hijos/as que las mujeres</c:v>
                </c:pt>
                <c:pt idx="2">
                  <c:v>El compartir la responsabilidad de ser padres entre hombres y mujeres es hoy día un tema presente en la familia chilena</c:v>
                </c:pt>
                <c:pt idx="3">
                  <c:v>El estrés de la paternidad o maternidad hace que las parejas se distancien</c:v>
                </c:pt>
                <c:pt idx="4">
                  <c:v>Los trabajos incentivan que los hombres se hagan cargo de las labores domésticas o de crianza</c:v>
                </c:pt>
                <c:pt idx="5">
                  <c:v>Los hombres organizan en igual medida las labores domésticas que las mujeres</c:v>
                </c:pt>
              </c:strCache>
            </c:strRef>
          </c:cat>
          <c:val>
            <c:numRef>
              <c:f>Hoja1!$B$2:$B$7</c:f>
              <c:numCache>
                <c:formatCode>###0.0</c:formatCode>
                <c:ptCount val="6"/>
                <c:pt idx="0">
                  <c:v>8.2220906452909954</c:v>
                </c:pt>
                <c:pt idx="1">
                  <c:v>14.197470643910743</c:v>
                </c:pt>
                <c:pt idx="2">
                  <c:v>21.567348526061323</c:v>
                </c:pt>
                <c:pt idx="3">
                  <c:v>29.583491821238319</c:v>
                </c:pt>
                <c:pt idx="4">
                  <c:v>43.671143459389619</c:v>
                </c:pt>
                <c:pt idx="5">
                  <c:v>56.2273620632754</c:v>
                </c:pt>
              </c:numCache>
            </c:numRef>
          </c:val>
          <c:extLst xmlns:c16r2="http://schemas.microsoft.com/office/drawing/2015/06/chart">
            <c:ext xmlns:c16="http://schemas.microsoft.com/office/drawing/2014/chart" uri="{C3380CC4-5D6E-409C-BE32-E72D297353CC}">
              <c16:uniqueId val="{00000000-D47E-444D-8703-9F6D494948D2}"/>
            </c:ext>
          </c:extLst>
        </c:ser>
        <c:ser>
          <c:idx val="1"/>
          <c:order val="1"/>
          <c:tx>
            <c:strRef>
              <c:f>Hoja1!$C$1</c:f>
              <c:strCache>
                <c:ptCount val="1"/>
                <c:pt idx="0">
                  <c:v>Ni de acuerdo ni en desacuerdo</c:v>
                </c:pt>
              </c:strCache>
            </c:strRef>
          </c:tx>
          <c:spPr>
            <a:solidFill>
              <a:schemeClr val="accent5"/>
            </a:solidFill>
            <a:ln>
              <a:solidFill>
                <a:schemeClr val="bg1"/>
              </a:solidFill>
            </a:ln>
            <a:effectLst/>
          </c:spPr>
          <c:invertIfNegative val="0"/>
          <c:dLbls>
            <c:dLbl>
              <c:idx val="1"/>
              <c:layout>
                <c:manualLayout>
                  <c:x val="-1.4661769712547346E-3"/>
                  <c:y val="1.163419880372328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9E2B-43FA-B289-6805E8CC7D7D}"/>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40000"/>
                        <a:lumOff val="6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Independiente que exista una separación de las tareas en la crianza, la mujer/madre suele llevarse más responsabilidades</c:v>
                </c:pt>
                <c:pt idx="1">
                  <c:v>Los hombres son igual de responsables de dirigir el hogar o el cuidado de hijos/as que las mujeres</c:v>
                </c:pt>
                <c:pt idx="2">
                  <c:v>El compartir la responsabilidad de ser padres entre hombres y mujeres es hoy día un tema presente en la familia chilena</c:v>
                </c:pt>
                <c:pt idx="3">
                  <c:v>El estrés de la paternidad o maternidad hace que las parejas se distancien</c:v>
                </c:pt>
                <c:pt idx="4">
                  <c:v>Los trabajos incentivan que los hombres se hagan cargo de las labores domésticas o de crianza</c:v>
                </c:pt>
                <c:pt idx="5">
                  <c:v>Los hombres organizan en igual medida las labores domésticas que las mujeres</c:v>
                </c:pt>
              </c:strCache>
            </c:strRef>
          </c:cat>
          <c:val>
            <c:numRef>
              <c:f>Hoja1!$C$2:$C$7</c:f>
              <c:numCache>
                <c:formatCode>###0.0</c:formatCode>
                <c:ptCount val="6"/>
                <c:pt idx="0">
                  <c:v>0.96066685983007605</c:v>
                </c:pt>
                <c:pt idx="1">
                  <c:v>2.0694967746608404</c:v>
                </c:pt>
                <c:pt idx="2">
                  <c:v>4.1522464173134068</c:v>
                </c:pt>
                <c:pt idx="3">
                  <c:v>8.3189779631876117</c:v>
                </c:pt>
                <c:pt idx="4">
                  <c:v>5.1132191981874691</c:v>
                </c:pt>
                <c:pt idx="5">
                  <c:v>7.8371619381636597</c:v>
                </c:pt>
              </c:numCache>
            </c:numRef>
          </c:val>
          <c:extLst xmlns:c16r2="http://schemas.microsoft.com/office/drawing/2015/06/chart">
            <c:ext xmlns:c16="http://schemas.microsoft.com/office/drawing/2014/chart" uri="{C3380CC4-5D6E-409C-BE32-E72D297353CC}">
              <c16:uniqueId val="{00000001-D47E-444D-8703-9F6D494948D2}"/>
            </c:ext>
          </c:extLst>
        </c:ser>
        <c:ser>
          <c:idx val="2"/>
          <c:order val="2"/>
          <c:tx>
            <c:strRef>
              <c:f>Hoja1!$D$1</c:f>
              <c:strCache>
                <c:ptCount val="1"/>
                <c:pt idx="0">
                  <c:v>De acuerdo</c:v>
                </c:pt>
              </c:strCache>
            </c:strRef>
          </c:tx>
          <c:spPr>
            <a:solidFill>
              <a:schemeClr val="accent5">
                <a:tint val="65000"/>
              </a:schemeClr>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Independiente que exista una separación de las tareas en la crianza, la mujer/madre suele llevarse más responsabilidades</c:v>
                </c:pt>
                <c:pt idx="1">
                  <c:v>Los hombres son igual de responsables de dirigir el hogar o el cuidado de hijos/as que las mujeres</c:v>
                </c:pt>
                <c:pt idx="2">
                  <c:v>El compartir la responsabilidad de ser padres entre hombres y mujeres es hoy día un tema presente en la familia chilena</c:v>
                </c:pt>
                <c:pt idx="3">
                  <c:v>El estrés de la paternidad o maternidad hace que las parejas se distancien</c:v>
                </c:pt>
                <c:pt idx="4">
                  <c:v>Los trabajos incentivan que los hombres se hagan cargo de las labores domésticas o de crianza</c:v>
                </c:pt>
                <c:pt idx="5">
                  <c:v>Los hombres organizan en igual medida las labores domésticas que las mujeres</c:v>
                </c:pt>
              </c:strCache>
            </c:strRef>
          </c:cat>
          <c:val>
            <c:numRef>
              <c:f>Hoja1!$D$2:$D$7</c:f>
              <c:numCache>
                <c:formatCode>###0.0</c:formatCode>
                <c:ptCount val="6"/>
                <c:pt idx="0">
                  <c:v>90.451252005207166</c:v>
                </c:pt>
                <c:pt idx="1">
                  <c:v>83.544574175427471</c:v>
                </c:pt>
                <c:pt idx="2">
                  <c:v>73.252708749766569</c:v>
                </c:pt>
                <c:pt idx="3">
                  <c:v>59.974584750880211</c:v>
                </c:pt>
                <c:pt idx="4">
                  <c:v>49.904592391157607</c:v>
                </c:pt>
                <c:pt idx="5">
                  <c:v>35.868161841194798</c:v>
                </c:pt>
              </c:numCache>
            </c:numRef>
          </c:val>
          <c:extLst xmlns:c16r2="http://schemas.microsoft.com/office/drawing/2015/06/chart">
            <c:ext xmlns:c16="http://schemas.microsoft.com/office/drawing/2014/chart" uri="{C3380CC4-5D6E-409C-BE32-E72D297353CC}">
              <c16:uniqueId val="{00000002-D47E-444D-8703-9F6D494948D2}"/>
            </c:ext>
          </c:extLst>
        </c:ser>
        <c:dLbls>
          <c:showLegendKey val="0"/>
          <c:showVal val="0"/>
          <c:showCatName val="0"/>
          <c:showSerName val="0"/>
          <c:showPercent val="0"/>
          <c:showBubbleSize val="0"/>
        </c:dLbls>
        <c:gapWidth val="150"/>
        <c:overlap val="100"/>
        <c:axId val="200270656"/>
        <c:axId val="200271048"/>
      </c:barChart>
      <c:catAx>
        <c:axId val="2002706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t" anchorCtr="0"/>
          <a:lstStyle/>
          <a:p>
            <a:pPr algn="just">
              <a:spcBef>
                <a:spcPts val="0"/>
              </a:spcBef>
              <a:spcAft>
                <a:spcPts val="0"/>
              </a:spcAft>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200271048"/>
        <c:crosses val="autoZero"/>
        <c:auto val="1"/>
        <c:lblAlgn val="ctr"/>
        <c:lblOffset val="100"/>
        <c:noMultiLvlLbl val="0"/>
      </c:catAx>
      <c:valAx>
        <c:axId val="200271048"/>
        <c:scaling>
          <c:orientation val="minMax"/>
        </c:scaling>
        <c:delete val="1"/>
        <c:axPos val="t"/>
        <c:numFmt formatCode="0%" sourceLinked="1"/>
        <c:majorTickMark val="none"/>
        <c:minorTickMark val="none"/>
        <c:tickLblPos val="nextTo"/>
        <c:crossAx val="200270656"/>
        <c:crosses val="autoZero"/>
        <c:crossBetween val="between"/>
      </c:valAx>
      <c:spPr>
        <a:noFill/>
        <a:ln>
          <a:noFill/>
        </a:ln>
        <a:effectLst/>
      </c:spPr>
    </c:plotArea>
    <c:legend>
      <c:legendPos val="b"/>
      <c:layout>
        <c:manualLayout>
          <c:xMode val="edge"/>
          <c:yMode val="edge"/>
          <c:x val="0"/>
          <c:y val="9.7188109990210842E-3"/>
          <c:w val="0.99823377626116305"/>
          <c:h val="6.9934970630518609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546886089595687"/>
          <c:y val="0.12948912746767538"/>
          <c:w val="0.48549321394667755"/>
          <c:h val="0.80697829051646541"/>
        </c:manualLayout>
      </c:layout>
      <c:barChart>
        <c:barDir val="bar"/>
        <c:grouping val="stacked"/>
        <c:varyColors val="0"/>
        <c:ser>
          <c:idx val="0"/>
          <c:order val="0"/>
          <c:tx>
            <c:strRef>
              <c:f>Hoja1!$B$1</c:f>
              <c:strCache>
                <c:ptCount val="1"/>
                <c:pt idx="0">
                  <c:v>No</c:v>
                </c:pt>
              </c:strCache>
            </c:strRef>
          </c:tx>
          <c:spPr>
            <a:solidFill>
              <a:schemeClr val="accent5">
                <a:lumMod val="50000"/>
              </a:schemeClr>
            </a:solidFill>
            <a:ln>
              <a:solidFill>
                <a:schemeClr val="accent5">
                  <a:lumMod val="50000"/>
                </a:schemeClr>
              </a:solidFill>
            </a:ln>
            <a:effectLst/>
          </c:spPr>
          <c:invertIfNegative val="0"/>
          <c:dLbls>
            <c:dLbl>
              <c:idx val="0"/>
              <c:layout>
                <c:manualLayout>
                  <c:x val="-2.2806690260772235E-2"/>
                  <c:y val="-7.3942003895052512E-5"/>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6D98-438B-AC8E-A62018CC8DB9}"/>
                </c:ext>
                <c:ext xmlns:c15="http://schemas.microsoft.com/office/drawing/2012/chart" uri="{CE6537A1-D6FC-4f65-9D91-7224C49458BB}"/>
              </c:extLst>
            </c:dLbl>
            <c:dLbl>
              <c:idx val="1"/>
              <c:layout>
                <c:manualLayout>
                  <c:x val="-8.3083520360490409E-2"/>
                  <c:y val="-5.2213895870756692E-3"/>
                </c:manualLayout>
              </c:layout>
              <c:numFmt formatCode="#,##0.0;#,##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6D98-438B-AC8E-A62018CC8DB9}"/>
                </c:ext>
                <c:ext xmlns:c15="http://schemas.microsoft.com/office/drawing/2012/chart" uri="{CE6537A1-D6FC-4f65-9D91-7224C49458BB}">
                  <c15:layout>
                    <c:manualLayout>
                      <c:w val="4.5793290140265418E-2"/>
                      <c:h val="7.1153612011294776E-2"/>
                    </c:manualLayout>
                  </c15:layout>
                </c:ext>
              </c:extLst>
            </c:dLbl>
            <c:dLbl>
              <c:idx val="2"/>
              <c:layout>
                <c:manualLayout>
                  <c:x val="-0.10242671741733683"/>
                  <c:y val="-5.1477255606388363E-3"/>
                </c:manualLayout>
              </c:layout>
              <c:numFmt formatCode="#,##0.0;#,##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6D98-438B-AC8E-A62018CC8DB9}"/>
                </c:ext>
                <c:ext xmlns:c15="http://schemas.microsoft.com/office/drawing/2012/chart" uri="{CE6537A1-D6FC-4f65-9D91-7224C49458BB}">
                  <c15:layout>
                    <c:manualLayout>
                      <c:w val="4.5793290140265418E-2"/>
                      <c:h val="7.1153612011294776E-2"/>
                    </c:manualLayout>
                  </c15:layout>
                </c:ext>
              </c:extLst>
            </c:dLbl>
            <c:dLbl>
              <c:idx val="3"/>
              <c:layout>
                <c:manualLayout>
                  <c:x val="-0.10481110247425841"/>
                  <c:y val="1.913040867689824E-3"/>
                </c:manualLayout>
              </c:layout>
              <c:numFmt formatCode="#,##0.0;#,##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6D98-438B-AC8E-A62018CC8DB9}"/>
                </c:ext>
                <c:ext xmlns:c15="http://schemas.microsoft.com/office/drawing/2012/chart" uri="{CE6537A1-D6FC-4f65-9D91-7224C49458BB}">
                  <c15:layout>
                    <c:manualLayout>
                      <c:w val="4.5793290140265418E-2"/>
                      <c:h val="7.1153612011294776E-2"/>
                    </c:manualLayout>
                  </c15:layout>
                </c:ext>
              </c:extLst>
            </c:dLbl>
            <c:dLbl>
              <c:idx val="8"/>
              <c:layout>
                <c:manualLayout>
                  <c:x val="-0.144105647400564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6D98-438B-AC8E-A62018CC8DB9}"/>
                </c:ext>
                <c:ext xmlns:c15="http://schemas.microsoft.com/office/drawing/2012/chart" uri="{CE6537A1-D6FC-4f65-9D91-7224C49458BB}"/>
              </c:extLst>
            </c:dLbl>
            <c:dLbl>
              <c:idx val="9"/>
              <c:layout>
                <c:manualLayout>
                  <c:x val="-9.2972474469119187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6D98-438B-AC8E-A62018CC8DB9}"/>
                </c:ext>
                <c:ext xmlns:c15="http://schemas.microsoft.com/office/drawing/2012/chart" uri="{CE6537A1-D6FC-4f65-9D91-7224C49458BB}"/>
              </c:extLst>
            </c:dLbl>
            <c:dLbl>
              <c:idx val="10"/>
              <c:layout>
                <c:manualLayout>
                  <c:x val="-0.12314424749720544"/>
                  <c:y val="-1.2673196948592926E-16"/>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6D98-438B-AC8E-A62018CC8DB9}"/>
                </c:ext>
                <c:ext xmlns:c15="http://schemas.microsoft.com/office/drawing/2012/chart" uri="{CE6537A1-D6FC-4f65-9D91-7224C49458BB}"/>
              </c:extLst>
            </c:dLbl>
            <c:dLbl>
              <c:idx val="11"/>
              <c:layout>
                <c:manualLayout>
                  <c:x val="-0.15155158122936682"/>
                  <c:y val="1.3825465473213297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6D98-438B-AC8E-A62018CC8DB9}"/>
                </c:ext>
                <c:ext xmlns:c15="http://schemas.microsoft.com/office/drawing/2012/chart" uri="{CE6537A1-D6FC-4f65-9D91-7224C49458BB}"/>
              </c:extLst>
            </c:dLbl>
            <c:numFmt formatCode="#,##0.0;#,##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Hoja1!$A$2:$A$5</c:f>
              <c:strCache>
                <c:ptCount val="4"/>
                <c:pt idx="0">
                  <c:v>Estaría dispuesto/a hacer sacrificios personales/laborales para ayudar a cuidar de nuestros/as hijos/as.</c:v>
                </c:pt>
                <c:pt idx="1">
                  <c:v>Tendría mayor tiempo personal que yo</c:v>
                </c:pt>
                <c:pt idx="2">
                  <c:v>Me perjudicaría y restaría importancia a mi labor con nuestro/a hijo/a</c:v>
                </c:pt>
                <c:pt idx="3">
                  <c:v>Desconfiaría de mis capacidades como padre/madre</c:v>
                </c:pt>
              </c:strCache>
            </c:strRef>
          </c:cat>
          <c:val>
            <c:numRef>
              <c:f>Hoja1!$B$2:$B$5</c:f>
              <c:numCache>
                <c:formatCode>###0.0</c:formatCode>
                <c:ptCount val="4"/>
                <c:pt idx="0">
                  <c:v>-7.2404623998440796</c:v>
                </c:pt>
                <c:pt idx="1">
                  <c:v>-61.849283750525899</c:v>
                </c:pt>
                <c:pt idx="2">
                  <c:v>-81.531021314537398</c:v>
                </c:pt>
                <c:pt idx="3">
                  <c:v>-81.909371417135205</c:v>
                </c:pt>
              </c:numCache>
            </c:numRef>
          </c:val>
          <c:extLst xmlns:c16r2="http://schemas.microsoft.com/office/drawing/2015/06/chart">
            <c:ext xmlns:c16="http://schemas.microsoft.com/office/drawing/2014/chart" uri="{C3380CC4-5D6E-409C-BE32-E72D297353CC}">
              <c16:uniqueId val="{00000000-6D98-438B-AC8E-A62018CC8DB9}"/>
            </c:ext>
          </c:extLst>
        </c:ser>
        <c:ser>
          <c:idx val="1"/>
          <c:order val="1"/>
          <c:tx>
            <c:strRef>
              <c:f>Hoja1!$C$1</c:f>
              <c:strCache>
                <c:ptCount val="1"/>
                <c:pt idx="0">
                  <c:v>Sí</c:v>
                </c:pt>
              </c:strCache>
            </c:strRef>
          </c:tx>
          <c:spPr>
            <a:solidFill>
              <a:schemeClr val="accent5">
                <a:lumMod val="60000"/>
                <a:lumOff val="40000"/>
              </a:schemeClr>
            </a:solidFill>
            <a:ln>
              <a:noFill/>
            </a:ln>
            <a:effectLst/>
          </c:spPr>
          <c:invertIfNegative val="0"/>
          <c:dLbls>
            <c:dLbl>
              <c:idx val="0"/>
              <c:layout>
                <c:manualLayout>
                  <c:x val="0.11295376054798781"/>
                  <c:y val="5.3703855046986528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6D98-438B-AC8E-A62018CC8DB9}"/>
                </c:ext>
                <c:ext xmlns:c15="http://schemas.microsoft.com/office/drawing/2012/chart" uri="{CE6537A1-D6FC-4f65-9D91-7224C49458BB}">
                  <c15:layout>
                    <c:manualLayout>
                      <c:w val="4.5793290140265418E-2"/>
                      <c:h val="7.1153612011294776E-2"/>
                    </c:manualLayout>
                  </c15:layout>
                </c:ext>
              </c:extLst>
            </c:dLbl>
            <c:dLbl>
              <c:idx val="1"/>
              <c:layout>
                <c:manualLayout>
                  <c:x val="5.8625483521665425E-2"/>
                  <c:y val="-7.3664026436768185E-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6D98-438B-AC8E-A62018CC8DB9}"/>
                </c:ext>
                <c:ext xmlns:c15="http://schemas.microsoft.com/office/drawing/2012/chart" uri="{CE6537A1-D6FC-4f65-9D91-7224C49458BB}"/>
              </c:extLst>
            </c:dLbl>
            <c:dLbl>
              <c:idx val="2"/>
              <c:layout>
                <c:manualLayout>
                  <c:x val="4.4189542706803135E-2"/>
                  <c:y val="-1.8015719069309232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6D98-438B-AC8E-A62018CC8DB9}"/>
                </c:ext>
                <c:ext xmlns:c15="http://schemas.microsoft.com/office/drawing/2012/chart" uri="{CE6537A1-D6FC-4f65-9D91-7224C49458BB}">
                  <c15:layout>
                    <c:manualLayout>
                      <c:w val="5.2182291685382624E-2"/>
                      <c:h val="5.0497512640911568E-2"/>
                    </c:manualLayout>
                  </c15:layout>
                </c:ext>
              </c:extLst>
            </c:dLbl>
            <c:dLbl>
              <c:idx val="3"/>
              <c:layout>
                <c:manualLayout>
                  <c:x val="3.9766900521982479E-2"/>
                  <c:y val="3.382985666926297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6D98-438B-AC8E-A62018CC8DB9}"/>
                </c:ext>
                <c:ext xmlns:c15="http://schemas.microsoft.com/office/drawing/2012/chart" uri="{CE6537A1-D6FC-4f65-9D91-7224C49458BB}"/>
              </c:extLst>
            </c:dLbl>
            <c:dLbl>
              <c:idx val="8"/>
              <c:layout>
                <c:manualLayout>
                  <c:x val="8.8221964796240476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8-6D98-438B-AC8E-A62018CC8DB9}"/>
                </c:ext>
                <c:ext xmlns:c15="http://schemas.microsoft.com/office/drawing/2012/chart" uri="{CE6537A1-D6FC-4f65-9D91-7224C49458BB}"/>
              </c:extLst>
            </c:dLbl>
            <c:dLbl>
              <c:idx val="9"/>
              <c:layout>
                <c:manualLayout>
                  <c:x val="0.10233747916363897"/>
                  <c:y val="-6.912460581774498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7-6D98-438B-AC8E-A62018CC8DB9}"/>
                </c:ext>
                <c:ext xmlns:c15="http://schemas.microsoft.com/office/drawing/2012/chart" uri="{CE6537A1-D6FC-4f65-9D91-7224C49458BB}"/>
              </c:extLst>
            </c:dLbl>
            <c:dLbl>
              <c:idx val="10"/>
              <c:layout>
                <c:manualLayout>
                  <c:x val="8.8221964796240476E-2"/>
                  <c:y val="1.2673196948592926E-1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9-6D98-438B-AC8E-A62018CC8DB9}"/>
                </c:ext>
                <c:ext xmlns:c15="http://schemas.microsoft.com/office/drawing/2012/chart" uri="{CE6537A1-D6FC-4f65-9D91-7224C49458BB}"/>
              </c:extLst>
            </c:dLbl>
            <c:dLbl>
              <c:idx val="11"/>
              <c:layout>
                <c:manualLayout>
                  <c:x val="0.14644846156175939"/>
                  <c:y val="1.036909910490997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A-6D98-438B-AC8E-A62018CC8DB9}"/>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Hoja1!$A$2:$A$5</c:f>
              <c:strCache>
                <c:ptCount val="4"/>
                <c:pt idx="0">
                  <c:v>Estaría dispuesto/a hacer sacrificios personales/laborales para ayudar a cuidar de nuestros/as hijos/as.</c:v>
                </c:pt>
                <c:pt idx="1">
                  <c:v>Tendría mayor tiempo personal que yo</c:v>
                </c:pt>
                <c:pt idx="2">
                  <c:v>Me perjudicaría y restaría importancia a mi labor con nuestro/a hijo/a</c:v>
                </c:pt>
                <c:pt idx="3">
                  <c:v>Desconfiaría de mis capacidades como padre/madre</c:v>
                </c:pt>
              </c:strCache>
            </c:strRef>
          </c:cat>
          <c:val>
            <c:numRef>
              <c:f>Hoja1!$C$2:$C$5</c:f>
              <c:numCache>
                <c:formatCode>###0.0</c:formatCode>
                <c:ptCount val="4"/>
                <c:pt idx="0">
                  <c:v>91.716471734167939</c:v>
                </c:pt>
                <c:pt idx="1">
                  <c:v>36.114193971705831</c:v>
                </c:pt>
                <c:pt idx="2">
                  <c:v>17.454794316849917</c:v>
                </c:pt>
                <c:pt idx="3">
                  <c:v>16.820475023686189</c:v>
                </c:pt>
              </c:numCache>
            </c:numRef>
          </c:val>
          <c:extLst xmlns:c16r2="http://schemas.microsoft.com/office/drawing/2015/06/chart">
            <c:ext xmlns:c16="http://schemas.microsoft.com/office/drawing/2014/chart" uri="{C3380CC4-5D6E-409C-BE32-E72D297353CC}">
              <c16:uniqueId val="{00000001-6D98-438B-AC8E-A62018CC8DB9}"/>
            </c:ext>
          </c:extLst>
        </c:ser>
        <c:dLbls>
          <c:showLegendKey val="0"/>
          <c:showVal val="1"/>
          <c:showCatName val="0"/>
          <c:showSerName val="0"/>
          <c:showPercent val="0"/>
          <c:showBubbleSize val="0"/>
        </c:dLbls>
        <c:gapWidth val="95"/>
        <c:overlap val="100"/>
        <c:axId val="200272224"/>
        <c:axId val="200272616"/>
      </c:barChart>
      <c:catAx>
        <c:axId val="200272224"/>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200272616"/>
        <c:crosses val="autoZero"/>
        <c:auto val="1"/>
        <c:lblAlgn val="ctr"/>
        <c:lblOffset val="100"/>
        <c:noMultiLvlLbl val="0"/>
      </c:catAx>
      <c:valAx>
        <c:axId val="200272616"/>
        <c:scaling>
          <c:orientation val="minMax"/>
          <c:max val="120"/>
          <c:min val="-140"/>
        </c:scaling>
        <c:delete val="1"/>
        <c:axPos val="t"/>
        <c:numFmt formatCode="###0.0" sourceLinked="1"/>
        <c:majorTickMark val="out"/>
        <c:minorTickMark val="none"/>
        <c:tickLblPos val="nextTo"/>
        <c:crossAx val="200272224"/>
        <c:crosses val="autoZero"/>
        <c:crossBetween val="between"/>
      </c:valAx>
      <c:spPr>
        <a:noFill/>
        <a:ln>
          <a:noFill/>
        </a:ln>
        <a:effectLst/>
      </c:spPr>
    </c:plotArea>
    <c:legend>
      <c:legendPos val="t"/>
      <c:layout>
        <c:manualLayout>
          <c:xMode val="edge"/>
          <c:yMode val="edge"/>
          <c:x val="0.50291205390949778"/>
          <c:y val="1.7063117008943789E-2"/>
          <c:w val="0.48428849532753515"/>
          <c:h val="7.073086363709350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52265537810452867"/>
          <c:y val="9.9372241839876779E-2"/>
          <c:w val="0.45681814429790507"/>
          <c:h val="0.89170874884546159"/>
        </c:manualLayout>
      </c:layout>
      <c:barChart>
        <c:barDir val="bar"/>
        <c:grouping val="percentStacked"/>
        <c:varyColors val="0"/>
        <c:ser>
          <c:idx val="0"/>
          <c:order val="0"/>
          <c:tx>
            <c:strRef>
              <c:f>Hoja1!$B$1</c:f>
              <c:strCache>
                <c:ptCount val="1"/>
                <c:pt idx="0">
                  <c:v>En desacuerdo</c:v>
                </c:pt>
              </c:strCache>
            </c:strRef>
          </c:tx>
          <c:spPr>
            <a:solidFill>
              <a:schemeClr val="accent5">
                <a:shade val="65000"/>
              </a:schemeClr>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40000"/>
                        <a:lumOff val="6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Me sentiría capacitada de ser madre soltera</c:v>
                </c:pt>
                <c:pt idx="1">
                  <c:v>Estaría dispuesta a transferirle días de mi posnatal a mi pareja</c:v>
                </c:pt>
                <c:pt idx="2">
                  <c:v>Me incomodaría que mi pareja ganara más dinero que yo</c:v>
                </c:pt>
              </c:strCache>
            </c:strRef>
          </c:cat>
          <c:val>
            <c:numRef>
              <c:f>Hoja1!$B$2:$B$4</c:f>
              <c:numCache>
                <c:formatCode>###0.0</c:formatCode>
                <c:ptCount val="3"/>
                <c:pt idx="0">
                  <c:v>18.246814384857949</c:v>
                </c:pt>
                <c:pt idx="1">
                  <c:v>28.500906207441055</c:v>
                </c:pt>
                <c:pt idx="2">
                  <c:v>75.205629928286285</c:v>
                </c:pt>
              </c:numCache>
            </c:numRef>
          </c:val>
          <c:extLst xmlns:c16r2="http://schemas.microsoft.com/office/drawing/2015/06/chart">
            <c:ext xmlns:c16="http://schemas.microsoft.com/office/drawing/2014/chart" uri="{C3380CC4-5D6E-409C-BE32-E72D297353CC}">
              <c16:uniqueId val="{00000000-D47E-444D-8703-9F6D494948D2}"/>
            </c:ext>
          </c:extLst>
        </c:ser>
        <c:ser>
          <c:idx val="1"/>
          <c:order val="1"/>
          <c:tx>
            <c:strRef>
              <c:f>Hoja1!$C$1</c:f>
              <c:strCache>
                <c:ptCount val="1"/>
                <c:pt idx="0">
                  <c:v>Ni de acuerdo ni en desacuerdo</c:v>
                </c:pt>
              </c:strCache>
            </c:strRef>
          </c:tx>
          <c:spPr>
            <a:solidFill>
              <a:schemeClr val="accent5"/>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1">
                        <a:lumMod val="20000"/>
                        <a:lumOff val="8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Me sentiría capacitada de ser madre soltera</c:v>
                </c:pt>
                <c:pt idx="1">
                  <c:v>Estaría dispuesta a transferirle días de mi posnatal a mi pareja</c:v>
                </c:pt>
                <c:pt idx="2">
                  <c:v>Me incomodaría que mi pareja ganara más dinero que yo</c:v>
                </c:pt>
              </c:strCache>
            </c:strRef>
          </c:cat>
          <c:val>
            <c:numRef>
              <c:f>Hoja1!$C$2:$C$4</c:f>
              <c:numCache>
                <c:formatCode>###0.0</c:formatCode>
                <c:ptCount val="3"/>
                <c:pt idx="0">
                  <c:v>1.060188699166118</c:v>
                </c:pt>
                <c:pt idx="1">
                  <c:v>3.1396941973457473</c:v>
                </c:pt>
                <c:pt idx="2">
                  <c:v>4.6992632705921844</c:v>
                </c:pt>
              </c:numCache>
            </c:numRef>
          </c:val>
          <c:extLst xmlns:c16r2="http://schemas.microsoft.com/office/drawing/2015/06/chart">
            <c:ext xmlns:c16="http://schemas.microsoft.com/office/drawing/2014/chart" uri="{C3380CC4-5D6E-409C-BE32-E72D297353CC}">
              <c16:uniqueId val="{00000001-D47E-444D-8703-9F6D494948D2}"/>
            </c:ext>
          </c:extLst>
        </c:ser>
        <c:ser>
          <c:idx val="2"/>
          <c:order val="2"/>
          <c:tx>
            <c:strRef>
              <c:f>Hoja1!$D$1</c:f>
              <c:strCache>
                <c:ptCount val="1"/>
                <c:pt idx="0">
                  <c:v>De acuerdo</c:v>
                </c:pt>
              </c:strCache>
            </c:strRef>
          </c:tx>
          <c:spPr>
            <a:solidFill>
              <a:schemeClr val="accent5">
                <a:tint val="65000"/>
              </a:schemeClr>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Me sentiría capacitada de ser madre soltera</c:v>
                </c:pt>
                <c:pt idx="1">
                  <c:v>Estaría dispuesta a transferirle días de mi posnatal a mi pareja</c:v>
                </c:pt>
                <c:pt idx="2">
                  <c:v>Me incomodaría que mi pareja ganara más dinero que yo</c:v>
                </c:pt>
              </c:strCache>
            </c:strRef>
          </c:cat>
          <c:val>
            <c:numRef>
              <c:f>Hoja1!$D$2:$D$4</c:f>
              <c:numCache>
                <c:formatCode>###0.0</c:formatCode>
                <c:ptCount val="3"/>
                <c:pt idx="0">
                  <c:v>79.727863918480907</c:v>
                </c:pt>
                <c:pt idx="1">
                  <c:v>66.958934317663349</c:v>
                </c:pt>
                <c:pt idx="2">
                  <c:v>19.800275978790143</c:v>
                </c:pt>
              </c:numCache>
            </c:numRef>
          </c:val>
          <c:extLst xmlns:c16r2="http://schemas.microsoft.com/office/drawing/2015/06/chart">
            <c:ext xmlns:c16="http://schemas.microsoft.com/office/drawing/2014/chart" uri="{C3380CC4-5D6E-409C-BE32-E72D297353CC}">
              <c16:uniqueId val="{00000002-D47E-444D-8703-9F6D494948D2}"/>
            </c:ext>
          </c:extLst>
        </c:ser>
        <c:dLbls>
          <c:showLegendKey val="0"/>
          <c:showVal val="0"/>
          <c:showCatName val="0"/>
          <c:showSerName val="0"/>
          <c:showPercent val="0"/>
          <c:showBubbleSize val="0"/>
        </c:dLbls>
        <c:gapWidth val="150"/>
        <c:overlap val="100"/>
        <c:axId val="200523696"/>
        <c:axId val="200524088"/>
      </c:barChart>
      <c:catAx>
        <c:axId val="200523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t" anchorCtr="0"/>
          <a:lstStyle/>
          <a:p>
            <a:pPr algn="just">
              <a:spcBef>
                <a:spcPts val="0"/>
              </a:spcBef>
              <a:spcAft>
                <a:spcPts val="0"/>
              </a:spcAft>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200524088"/>
        <c:crosses val="autoZero"/>
        <c:auto val="1"/>
        <c:lblAlgn val="ctr"/>
        <c:lblOffset val="100"/>
        <c:noMultiLvlLbl val="0"/>
      </c:catAx>
      <c:valAx>
        <c:axId val="200524088"/>
        <c:scaling>
          <c:orientation val="minMax"/>
        </c:scaling>
        <c:delete val="1"/>
        <c:axPos val="t"/>
        <c:numFmt formatCode="0%" sourceLinked="1"/>
        <c:majorTickMark val="none"/>
        <c:minorTickMark val="none"/>
        <c:tickLblPos val="nextTo"/>
        <c:crossAx val="200523696"/>
        <c:crosses val="autoZero"/>
        <c:crossBetween val="between"/>
      </c:valAx>
      <c:spPr>
        <a:noFill/>
        <a:ln>
          <a:noFill/>
        </a:ln>
        <a:effectLst/>
      </c:spPr>
    </c:plotArea>
    <c:legend>
      <c:legendPos val="b"/>
      <c:layout>
        <c:manualLayout>
          <c:xMode val="edge"/>
          <c:yMode val="edge"/>
          <c:x val="0"/>
          <c:y val="9.7188109990210842E-3"/>
          <c:w val="0.99823377626116305"/>
          <c:h val="6.9934970630518609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52265537810452867"/>
          <c:y val="9.9372241839876779E-2"/>
          <c:w val="0.45681814429790507"/>
          <c:h val="0.89170874884546159"/>
        </c:manualLayout>
      </c:layout>
      <c:barChart>
        <c:barDir val="bar"/>
        <c:grouping val="percentStacked"/>
        <c:varyColors val="0"/>
        <c:ser>
          <c:idx val="0"/>
          <c:order val="0"/>
          <c:tx>
            <c:strRef>
              <c:f>Hoja1!$B$1</c:f>
              <c:strCache>
                <c:ptCount val="1"/>
                <c:pt idx="0">
                  <c:v>En desacuerdo</c:v>
                </c:pt>
              </c:strCache>
            </c:strRef>
          </c:tx>
          <c:spPr>
            <a:solidFill>
              <a:schemeClr val="accent5">
                <a:shade val="65000"/>
              </a:schemeClr>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40000"/>
                        <a:lumOff val="6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Me sentiría capacitado de ser padre soltero</c:v>
                </c:pt>
                <c:pt idx="1">
                  <c:v>Estaría dispuesto a pedirle a mi pareja que me transfiriera días de su posnatal para mí</c:v>
                </c:pt>
                <c:pt idx="2">
                  <c:v>Me incomodaría que mi pareja ganara más dinero que yo</c:v>
                </c:pt>
              </c:strCache>
            </c:strRef>
          </c:cat>
          <c:val>
            <c:numRef>
              <c:f>Hoja1!$B$2:$B$4</c:f>
              <c:numCache>
                <c:formatCode>###0.0</c:formatCode>
                <c:ptCount val="3"/>
                <c:pt idx="0">
                  <c:v>22.910487583650315</c:v>
                </c:pt>
                <c:pt idx="1">
                  <c:v>47.827534396706049</c:v>
                </c:pt>
                <c:pt idx="2">
                  <c:v>89.082194647499591</c:v>
                </c:pt>
              </c:numCache>
            </c:numRef>
          </c:val>
          <c:extLst xmlns:c16r2="http://schemas.microsoft.com/office/drawing/2015/06/chart">
            <c:ext xmlns:c16="http://schemas.microsoft.com/office/drawing/2014/chart" uri="{C3380CC4-5D6E-409C-BE32-E72D297353CC}">
              <c16:uniqueId val="{00000000-D47E-444D-8703-9F6D494948D2}"/>
            </c:ext>
          </c:extLst>
        </c:ser>
        <c:ser>
          <c:idx val="1"/>
          <c:order val="1"/>
          <c:tx>
            <c:strRef>
              <c:f>Hoja1!$C$1</c:f>
              <c:strCache>
                <c:ptCount val="1"/>
                <c:pt idx="0">
                  <c:v>Ni de acuerdo ni en desacuerdo</c:v>
                </c:pt>
              </c:strCache>
            </c:strRef>
          </c:tx>
          <c:spPr>
            <a:solidFill>
              <a:schemeClr val="accent5"/>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1">
                        <a:lumMod val="20000"/>
                        <a:lumOff val="8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Me sentiría capacitado de ser padre soltero</c:v>
                </c:pt>
                <c:pt idx="1">
                  <c:v>Estaría dispuesto a pedirle a mi pareja que me transfiriera días de su posnatal para mí</c:v>
                </c:pt>
                <c:pt idx="2">
                  <c:v>Me incomodaría que mi pareja ganara más dinero que yo</c:v>
                </c:pt>
              </c:strCache>
            </c:strRef>
          </c:cat>
          <c:val>
            <c:numRef>
              <c:f>Hoja1!$C$2:$C$4</c:f>
              <c:numCache>
                <c:formatCode>###0.0</c:formatCode>
                <c:ptCount val="3"/>
                <c:pt idx="0">
                  <c:v>2.2038655518707673</c:v>
                </c:pt>
                <c:pt idx="1">
                  <c:v>2.7722284932154047</c:v>
                </c:pt>
                <c:pt idx="2">
                  <c:v>1.5477233261418186</c:v>
                </c:pt>
              </c:numCache>
            </c:numRef>
          </c:val>
          <c:extLst xmlns:c16r2="http://schemas.microsoft.com/office/drawing/2015/06/chart">
            <c:ext xmlns:c16="http://schemas.microsoft.com/office/drawing/2014/chart" uri="{C3380CC4-5D6E-409C-BE32-E72D297353CC}">
              <c16:uniqueId val="{00000001-D47E-444D-8703-9F6D494948D2}"/>
            </c:ext>
          </c:extLst>
        </c:ser>
        <c:ser>
          <c:idx val="2"/>
          <c:order val="2"/>
          <c:tx>
            <c:strRef>
              <c:f>Hoja1!$D$1</c:f>
              <c:strCache>
                <c:ptCount val="1"/>
                <c:pt idx="0">
                  <c:v>De acuerdo</c:v>
                </c:pt>
              </c:strCache>
            </c:strRef>
          </c:tx>
          <c:spPr>
            <a:solidFill>
              <a:schemeClr val="accent5">
                <a:tint val="65000"/>
              </a:schemeClr>
            </a:solidFill>
            <a:ln>
              <a:solidFill>
                <a:schemeClr val="bg1"/>
              </a:solid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Me sentiría capacitado de ser padre soltero</c:v>
                </c:pt>
                <c:pt idx="1">
                  <c:v>Estaría dispuesto a pedirle a mi pareja que me transfiriera días de su posnatal para mí</c:v>
                </c:pt>
                <c:pt idx="2">
                  <c:v>Me incomodaría que mi pareja ganara más dinero que yo</c:v>
                </c:pt>
              </c:strCache>
            </c:strRef>
          </c:cat>
          <c:val>
            <c:numRef>
              <c:f>Hoja1!$D$2:$D$4</c:f>
              <c:numCache>
                <c:formatCode>###0.0</c:formatCode>
                <c:ptCount val="3"/>
                <c:pt idx="0">
                  <c:v>73.390429276174658</c:v>
                </c:pt>
                <c:pt idx="1">
                  <c:v>48.393787085351192</c:v>
                </c:pt>
                <c:pt idx="2">
                  <c:v>9.1120892883179145</c:v>
                </c:pt>
              </c:numCache>
            </c:numRef>
          </c:val>
          <c:extLst xmlns:c16r2="http://schemas.microsoft.com/office/drawing/2015/06/chart">
            <c:ext xmlns:c16="http://schemas.microsoft.com/office/drawing/2014/chart" uri="{C3380CC4-5D6E-409C-BE32-E72D297353CC}">
              <c16:uniqueId val="{00000002-D47E-444D-8703-9F6D494948D2}"/>
            </c:ext>
          </c:extLst>
        </c:ser>
        <c:dLbls>
          <c:showLegendKey val="0"/>
          <c:showVal val="0"/>
          <c:showCatName val="0"/>
          <c:showSerName val="0"/>
          <c:showPercent val="0"/>
          <c:showBubbleSize val="0"/>
        </c:dLbls>
        <c:gapWidth val="150"/>
        <c:overlap val="100"/>
        <c:axId val="200523304"/>
        <c:axId val="200524872"/>
      </c:barChart>
      <c:catAx>
        <c:axId val="2005233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t" anchorCtr="0"/>
          <a:lstStyle/>
          <a:p>
            <a:pPr algn="just">
              <a:spcBef>
                <a:spcPts val="0"/>
              </a:spcBef>
              <a:spcAft>
                <a:spcPts val="0"/>
              </a:spcAft>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200524872"/>
        <c:crosses val="autoZero"/>
        <c:auto val="1"/>
        <c:lblAlgn val="ctr"/>
        <c:lblOffset val="100"/>
        <c:noMultiLvlLbl val="0"/>
      </c:catAx>
      <c:valAx>
        <c:axId val="200524872"/>
        <c:scaling>
          <c:orientation val="minMax"/>
        </c:scaling>
        <c:delete val="1"/>
        <c:axPos val="t"/>
        <c:numFmt formatCode="0%" sourceLinked="1"/>
        <c:majorTickMark val="none"/>
        <c:minorTickMark val="none"/>
        <c:tickLblPos val="nextTo"/>
        <c:crossAx val="200523304"/>
        <c:crosses val="autoZero"/>
        <c:crossBetween val="between"/>
      </c:valAx>
      <c:spPr>
        <a:noFill/>
        <a:ln>
          <a:noFill/>
        </a:ln>
        <a:effectLst/>
      </c:spPr>
    </c:plotArea>
    <c:legend>
      <c:legendPos val="b"/>
      <c:layout>
        <c:manualLayout>
          <c:xMode val="edge"/>
          <c:yMode val="edge"/>
          <c:x val="0"/>
          <c:y val="9.7188109990210842E-3"/>
          <c:w val="0.99823377626116305"/>
          <c:h val="6.9934970630518609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Verdana" panose="020B0604030504040204" pitchFamily="34" charset="0"/>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1.4697439324167763E-2"/>
          <c:y val="0.18865926957415172"/>
          <c:w val="0.9671089824384117"/>
          <c:h val="0.63866360680138534"/>
        </c:manualLayout>
      </c:layout>
      <c:barChart>
        <c:barDir val="col"/>
        <c:grouping val="clustered"/>
        <c:varyColors val="0"/>
        <c:ser>
          <c:idx val="0"/>
          <c:order val="0"/>
          <c:tx>
            <c:strRef>
              <c:f>Hoja1!$B$1</c:f>
              <c:strCache>
                <c:ptCount val="1"/>
                <c:pt idx="0">
                  <c:v>Sí</c:v>
                </c:pt>
              </c:strCache>
            </c:strRef>
          </c:tx>
          <c:spPr>
            <a:solidFill>
              <a:schemeClr val="accent5">
                <a:lumMod val="50000"/>
              </a:schemeClr>
            </a:solidFill>
            <a:ln>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1F4E79"/>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Hoja1!$B$2:$B$16</c:f>
              <c:numCache>
                <c:formatCode>General</c:formatCode>
                <c:ptCount val="15"/>
                <c:pt idx="0" formatCode="###0.0">
                  <c:v>35.147826014197186</c:v>
                </c:pt>
                <c:pt idx="2" formatCode="###0.0">
                  <c:v>32.293124430238663</c:v>
                </c:pt>
                <c:pt idx="3" formatCode="###0.0">
                  <c:v>38.1071806093804</c:v>
                </c:pt>
                <c:pt idx="5" formatCode="###0.0">
                  <c:v>28.318188452944682</c:v>
                </c:pt>
                <c:pt idx="6" formatCode="###0.0">
                  <c:v>33.553861141833266</c:v>
                </c:pt>
                <c:pt idx="7" formatCode="###0.0">
                  <c:v>38.924472512071787</c:v>
                </c:pt>
                <c:pt idx="9" formatCode="###0.0">
                  <c:v>41.417977881828563</c:v>
                </c:pt>
                <c:pt idx="10" formatCode="###0.0">
                  <c:v>31.915221038994069</c:v>
                </c:pt>
                <c:pt idx="11" formatCode="###0.0">
                  <c:v>31.945411324082194</c:v>
                </c:pt>
                <c:pt idx="13" formatCode="###0.0">
                  <c:v>32.795712393773073</c:v>
                </c:pt>
                <c:pt idx="14" formatCode="###0.0">
                  <c:v>36.865113121150962</c:v>
                </c:pt>
              </c:numCache>
            </c:numRef>
          </c:val>
          <c:extLst xmlns:c16r2="http://schemas.microsoft.com/office/drawing/2015/06/chart">
            <c:ext xmlns:c16="http://schemas.microsoft.com/office/drawing/2014/chart" uri="{C3380CC4-5D6E-409C-BE32-E72D297353CC}">
              <c16:uniqueId val="{00000000-5E75-46CD-BCD4-6B0F5F64B038}"/>
            </c:ext>
          </c:extLst>
        </c:ser>
        <c:ser>
          <c:idx val="1"/>
          <c:order val="1"/>
          <c:tx>
            <c:strRef>
              <c:f>Hoja1!$C$1</c:f>
              <c:strCache>
                <c:ptCount val="1"/>
                <c:pt idx="0">
                  <c:v>No</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75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Hoja1!$C$2:$C$16</c:f>
              <c:numCache>
                <c:formatCode>General</c:formatCode>
                <c:ptCount val="15"/>
                <c:pt idx="0" formatCode="###0.0">
                  <c:v>64.567352708996211</c:v>
                </c:pt>
                <c:pt idx="2" formatCode="###0.0">
                  <c:v>67.270270294859998</c:v>
                </c:pt>
                <c:pt idx="3" formatCode="###0.0">
                  <c:v>61.765346494730686</c:v>
                </c:pt>
                <c:pt idx="5" formatCode="###0.0">
                  <c:v>71.681811547055332</c:v>
                </c:pt>
                <c:pt idx="6" formatCode="###0.0">
                  <c:v>66.103892958127688</c:v>
                </c:pt>
                <c:pt idx="7" formatCode="###0.0">
                  <c:v>60.746221885922793</c:v>
                </c:pt>
                <c:pt idx="9" formatCode="###0.0">
                  <c:v>58.160392405605386</c:v>
                </c:pt>
                <c:pt idx="10" formatCode="###0.0">
                  <c:v>67.971603004627951</c:v>
                </c:pt>
                <c:pt idx="11" formatCode="###0.0">
                  <c:v>67.760116781484342</c:v>
                </c:pt>
                <c:pt idx="13" formatCode="###0.0">
                  <c:v>67.204287606226927</c:v>
                </c:pt>
                <c:pt idx="14" formatCode="###0.0">
                  <c:v>62.642116503751801</c:v>
                </c:pt>
              </c:numCache>
            </c:numRef>
          </c:val>
          <c:extLst xmlns:c16r2="http://schemas.microsoft.com/office/drawing/2015/06/chart">
            <c:ext xmlns:c16="http://schemas.microsoft.com/office/drawing/2014/chart" uri="{C3380CC4-5D6E-409C-BE32-E72D297353CC}">
              <c16:uniqueId val="{00000001-5E75-46CD-BCD4-6B0F5F64B038}"/>
            </c:ext>
          </c:extLst>
        </c:ser>
        <c:dLbls>
          <c:showLegendKey val="0"/>
          <c:showVal val="1"/>
          <c:showCatName val="0"/>
          <c:showSerName val="0"/>
          <c:showPercent val="0"/>
          <c:showBubbleSize val="0"/>
        </c:dLbls>
        <c:gapWidth val="150"/>
        <c:overlap val="-25"/>
        <c:axId val="199752776"/>
        <c:axId val="199752384"/>
      </c:barChart>
      <c:catAx>
        <c:axId val="199752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F4E79"/>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99752384"/>
        <c:crosses val="autoZero"/>
        <c:auto val="1"/>
        <c:lblAlgn val="ctr"/>
        <c:lblOffset val="100"/>
        <c:noMultiLvlLbl val="0"/>
      </c:catAx>
      <c:valAx>
        <c:axId val="199752384"/>
        <c:scaling>
          <c:orientation val="minMax"/>
        </c:scaling>
        <c:delete val="1"/>
        <c:axPos val="l"/>
        <c:numFmt formatCode="###0.0" sourceLinked="1"/>
        <c:majorTickMark val="none"/>
        <c:minorTickMark val="none"/>
        <c:tickLblPos val="nextTo"/>
        <c:crossAx val="199752776"/>
        <c:crosses val="autoZero"/>
        <c:crossBetween val="between"/>
      </c:valAx>
      <c:spPr>
        <a:noFill/>
        <a:ln>
          <a:noFill/>
        </a:ln>
        <a:effectLst/>
      </c:spPr>
    </c:plotArea>
    <c:legend>
      <c:legendPos val="t"/>
      <c:layout>
        <c:manualLayout>
          <c:xMode val="edge"/>
          <c:yMode val="edge"/>
          <c:x val="0.27158275566803269"/>
          <c:y val="2.335665831814282E-2"/>
          <c:w val="0.41862114642109827"/>
          <c:h val="7.966153075615188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5442389690002849"/>
          <c:y val="7.2889945838089318E-2"/>
          <c:w val="0.50145278528632364"/>
          <c:h val="0.88617655939940976"/>
        </c:manualLayout>
      </c:layout>
      <c:barChart>
        <c:barDir val="bar"/>
        <c:grouping val="stacked"/>
        <c:varyColors val="0"/>
        <c:ser>
          <c:idx val="0"/>
          <c:order val="0"/>
          <c:tx>
            <c:strRef>
              <c:f>Hoja1!$B$1</c:f>
              <c:strCache>
                <c:ptCount val="1"/>
                <c:pt idx="0">
                  <c:v>Columna1</c:v>
                </c:pt>
              </c:strCache>
            </c:strRef>
          </c:tx>
          <c:spPr>
            <a:solidFill>
              <a:schemeClr val="accent5"/>
            </a:solidFill>
            <a:ln>
              <a:noFill/>
            </a:ln>
            <a:effectLst/>
          </c:spPr>
          <c:invertIfNegative val="0"/>
          <c:dLbls>
            <c:dLbl>
              <c:idx val="0"/>
              <c:layout>
                <c:manualLayout>
                  <c:x val="0.25218246816952505"/>
                  <c:y val="-8.108187798444932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D6B-40EE-8C6C-ACC15E060E21}"/>
                </c:ext>
                <c:ext xmlns:c15="http://schemas.microsoft.com/office/drawing/2012/chart" uri="{CE6537A1-D6FC-4f65-9D91-7224C49458BB}"/>
              </c:extLst>
            </c:dLbl>
            <c:dLbl>
              <c:idx val="1"/>
              <c:layout>
                <c:manualLayout>
                  <c:x val="0.2419192281858816"/>
                  <c:y val="1.823840698458034E-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D6B-40EE-8C6C-ACC15E060E21}"/>
                </c:ext>
                <c:ext xmlns:c15="http://schemas.microsoft.com/office/drawing/2012/chart" uri="{CE6537A1-D6FC-4f65-9D91-7224C49458BB}"/>
              </c:extLst>
            </c:dLbl>
            <c:dLbl>
              <c:idx val="2"/>
              <c:layout>
                <c:manualLayout>
                  <c:x val="0.1414860940602278"/>
                  <c:y val="9.6523729231393941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D6B-40EE-8C6C-ACC15E060E21}"/>
                </c:ext>
                <c:ext xmlns:c15="http://schemas.microsoft.com/office/drawing/2012/chart" uri="{CE6537A1-D6FC-4f65-9D91-7224C49458BB}">
                  <c15:layout>
                    <c:manualLayout>
                      <c:w val="5.5634149320559656E-2"/>
                      <c:h val="7.7807779957267398E-2"/>
                    </c:manualLayout>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Hoja1!$A$2:$A$4</c:f>
              <c:strCache>
                <c:ptCount val="3"/>
                <c:pt idx="0">
                  <c:v>Cursos de capacitación</c:v>
                </c:pt>
                <c:pt idx="1">
                  <c:v>Educación financiera (cómo administrar tu presupuesto)</c:v>
                </c:pt>
                <c:pt idx="2">
                  <c:v>Preparación de currículos y entrevistas de trabajo</c:v>
                </c:pt>
              </c:strCache>
            </c:strRef>
          </c:cat>
          <c:val>
            <c:numRef>
              <c:f>Hoja1!$B$2:$B$4</c:f>
              <c:numCache>
                <c:formatCode>###0.0</c:formatCode>
                <c:ptCount val="3"/>
                <c:pt idx="0">
                  <c:v>73.385969156946317</c:v>
                </c:pt>
                <c:pt idx="1">
                  <c:v>69.607924591650459</c:v>
                </c:pt>
                <c:pt idx="2">
                  <c:v>38.362494027353101</c:v>
                </c:pt>
              </c:numCache>
            </c:numRef>
          </c:val>
          <c:extLst xmlns:c16r2="http://schemas.microsoft.com/office/drawing/2015/06/chart">
            <c:ext xmlns:c16="http://schemas.microsoft.com/office/drawing/2014/chart" uri="{C3380CC4-5D6E-409C-BE32-E72D297353CC}">
              <c16:uniqueId val="{00000004-FD6B-40EE-8C6C-ACC15E060E21}"/>
            </c:ext>
          </c:extLst>
        </c:ser>
        <c:dLbls>
          <c:showLegendKey val="0"/>
          <c:showVal val="1"/>
          <c:showCatName val="0"/>
          <c:showSerName val="0"/>
          <c:showPercent val="0"/>
          <c:showBubbleSize val="0"/>
        </c:dLbls>
        <c:gapWidth val="150"/>
        <c:overlap val="100"/>
        <c:axId val="199749640"/>
        <c:axId val="199749248"/>
      </c:barChart>
      <c:catAx>
        <c:axId val="199749640"/>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99749248"/>
        <c:crosses val="autoZero"/>
        <c:auto val="1"/>
        <c:lblAlgn val="ctr"/>
        <c:lblOffset val="100"/>
        <c:noMultiLvlLbl val="0"/>
      </c:catAx>
      <c:valAx>
        <c:axId val="199749248"/>
        <c:scaling>
          <c:orientation val="minMax"/>
        </c:scaling>
        <c:delete val="1"/>
        <c:axPos val="t"/>
        <c:numFmt formatCode="###0.0" sourceLinked="1"/>
        <c:majorTickMark val="none"/>
        <c:minorTickMark val="none"/>
        <c:tickLblPos val="nextTo"/>
        <c:crossAx val="199749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5442389690002849"/>
          <c:y val="7.2889945838089318E-2"/>
          <c:w val="0.50145278528632364"/>
          <c:h val="0.88617655939940976"/>
        </c:manualLayout>
      </c:layout>
      <c:barChart>
        <c:barDir val="bar"/>
        <c:grouping val="stacked"/>
        <c:varyColors val="0"/>
        <c:ser>
          <c:idx val="0"/>
          <c:order val="0"/>
          <c:tx>
            <c:strRef>
              <c:f>Hoja1!$B$1</c:f>
              <c:strCache>
                <c:ptCount val="1"/>
                <c:pt idx="0">
                  <c:v>Columna1</c:v>
                </c:pt>
              </c:strCache>
            </c:strRef>
          </c:tx>
          <c:spPr>
            <a:solidFill>
              <a:schemeClr val="accent5"/>
            </a:solidFill>
            <a:ln>
              <a:noFill/>
            </a:ln>
            <a:effectLst/>
          </c:spPr>
          <c:invertIfNegative val="0"/>
          <c:dLbls>
            <c:dLbl>
              <c:idx val="0"/>
              <c:layout>
                <c:manualLayout>
                  <c:x val="0.24631775960744309"/>
                  <c:y val="-3.8787012187207521E-4"/>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D6B-40EE-8C6C-ACC15E060E21}"/>
                </c:ext>
                <c:ext xmlns:c15="http://schemas.microsoft.com/office/drawing/2012/chart" uri="{CE6537A1-D6FC-4f65-9D91-7224C49458BB}"/>
              </c:extLst>
            </c:dLbl>
            <c:dLbl>
              <c:idx val="1"/>
              <c:layout>
                <c:manualLayout>
                  <c:x val="0.15688095403569299"/>
                  <c:y val="5.7917581246783936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D6B-40EE-8C6C-ACC15E060E21}"/>
                </c:ext>
                <c:ext xmlns:c15="http://schemas.microsoft.com/office/drawing/2012/chart" uri="{CE6537A1-D6FC-4f65-9D91-7224C49458BB}">
                  <c15:layout>
                    <c:manualLayout>
                      <c:w val="4.8303263617957184E-2"/>
                      <c:h val="7.7807779957267398E-2"/>
                    </c:manualLayout>
                  </c15:layout>
                </c:ext>
              </c:extLst>
            </c:dLbl>
            <c:dLbl>
              <c:idx val="2"/>
              <c:layout>
                <c:manualLayout>
                  <c:x val="0.12609123408476258"/>
                  <c:y val="3.860462811736242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D6B-40EE-8C6C-ACC15E060E21}"/>
                </c:ext>
                <c:ext xmlns:c15="http://schemas.microsoft.com/office/drawing/2012/chart" uri="{CE6537A1-D6FC-4f65-9D91-7224C49458BB}"/>
              </c:extLst>
            </c:dLbl>
            <c:dLbl>
              <c:idx val="3"/>
              <c:layout>
                <c:manualLayout>
                  <c:x val="0.11289563982007814"/>
                  <c:y val="5.7908462043291288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A0B-49AC-BEAD-B87DECB0BCF6}"/>
                </c:ext>
                <c:ext xmlns:c15="http://schemas.microsoft.com/office/drawing/2012/chart" uri="{CE6537A1-D6FC-4f65-9D91-7224C49458BB}">
                  <c15:layout>
                    <c:manualLayout>
                      <c:w val="4.537090933691619E-2"/>
                      <c:h val="7.7807779957267398E-2"/>
                    </c:manualLayout>
                  </c15:layout>
                </c:ext>
              </c:extLst>
            </c:dLbl>
            <c:dLbl>
              <c:idx val="4"/>
              <c:layout>
                <c:manualLayout>
                  <c:x val="0.11142946267955753"/>
                  <c:y val="3.0397344974300566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7EC-46AB-9F66-6FB101FFE35F}"/>
                </c:ext>
                <c:ext xmlns:c15="http://schemas.microsoft.com/office/drawing/2012/chart" uri="{CE6537A1-D6FC-4f65-9D91-7224C49458BB}"/>
              </c:extLst>
            </c:dLbl>
            <c:dLbl>
              <c:idx val="5"/>
              <c:layout>
                <c:manualLayout>
                  <c:x val="7.7707388447586248E-2"/>
                  <c:y val="1.415486679147024E-1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A0B-49AC-BEAD-B87DECB0BCF6}"/>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Hoja1!$A$2:$A$7</c:f>
              <c:strCache>
                <c:ptCount val="6"/>
                <c:pt idx="0">
                  <c:v>Tratamientos dentales</c:v>
                </c:pt>
                <c:pt idx="1">
                  <c:v>Salud mental</c:v>
                </c:pt>
                <c:pt idx="2">
                  <c:v>Salud sexual/Ginecología/Urología </c:v>
                </c:pt>
                <c:pt idx="3">
                  <c:v>Oftalmología</c:v>
                </c:pt>
                <c:pt idx="4">
                  <c:v>Nutrición</c:v>
                </c:pt>
                <c:pt idx="5">
                  <c:v>Dermatología </c:v>
                </c:pt>
              </c:strCache>
            </c:strRef>
          </c:cat>
          <c:val>
            <c:numRef>
              <c:f>Hoja1!$B$2:$B$7</c:f>
              <c:numCache>
                <c:formatCode>###0.0</c:formatCode>
                <c:ptCount val="6"/>
                <c:pt idx="0">
                  <c:v>62.116949382065187</c:v>
                </c:pt>
                <c:pt idx="1">
                  <c:v>37.87791945951389</c:v>
                </c:pt>
                <c:pt idx="2">
                  <c:v>29.226110831472614</c:v>
                </c:pt>
                <c:pt idx="3">
                  <c:v>24.473280644080916</c:v>
                </c:pt>
                <c:pt idx="4">
                  <c:v>24.405045128439646</c:v>
                </c:pt>
                <c:pt idx="5">
                  <c:v>15.899820359396877</c:v>
                </c:pt>
              </c:numCache>
            </c:numRef>
          </c:val>
          <c:extLst xmlns:c16r2="http://schemas.microsoft.com/office/drawing/2015/06/chart">
            <c:ext xmlns:c16="http://schemas.microsoft.com/office/drawing/2014/chart" uri="{C3380CC4-5D6E-409C-BE32-E72D297353CC}">
              <c16:uniqueId val="{00000004-FD6B-40EE-8C6C-ACC15E060E21}"/>
            </c:ext>
          </c:extLst>
        </c:ser>
        <c:dLbls>
          <c:showLegendKey val="0"/>
          <c:showVal val="1"/>
          <c:showCatName val="0"/>
          <c:showSerName val="0"/>
          <c:showPercent val="0"/>
          <c:showBubbleSize val="0"/>
        </c:dLbls>
        <c:gapWidth val="150"/>
        <c:overlap val="100"/>
        <c:axId val="200525656"/>
        <c:axId val="200526048"/>
      </c:barChart>
      <c:catAx>
        <c:axId val="20052565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200526048"/>
        <c:crosses val="autoZero"/>
        <c:auto val="1"/>
        <c:lblAlgn val="ctr"/>
        <c:lblOffset val="100"/>
        <c:noMultiLvlLbl val="0"/>
      </c:catAx>
      <c:valAx>
        <c:axId val="200526048"/>
        <c:scaling>
          <c:orientation val="minMax"/>
        </c:scaling>
        <c:delete val="1"/>
        <c:axPos val="t"/>
        <c:numFmt formatCode="###0.0" sourceLinked="1"/>
        <c:majorTickMark val="none"/>
        <c:minorTickMark val="none"/>
        <c:tickLblPos val="nextTo"/>
        <c:crossAx val="200525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5442389690002849"/>
          <c:y val="7.2889945838089318E-2"/>
          <c:w val="0.47652777389747525"/>
          <c:h val="0.88617655939940976"/>
        </c:manualLayout>
      </c:layout>
      <c:barChart>
        <c:barDir val="bar"/>
        <c:grouping val="stacked"/>
        <c:varyColors val="0"/>
        <c:ser>
          <c:idx val="0"/>
          <c:order val="0"/>
          <c:tx>
            <c:strRef>
              <c:f>Hoja1!$B$1</c:f>
              <c:strCache>
                <c:ptCount val="1"/>
                <c:pt idx="0">
                  <c:v>Columna1</c:v>
                </c:pt>
              </c:strCache>
            </c:strRef>
          </c:tx>
          <c:spPr>
            <a:solidFill>
              <a:schemeClr val="accent5"/>
            </a:solidFill>
            <a:ln>
              <a:noFill/>
            </a:ln>
            <a:effectLst/>
          </c:spPr>
          <c:invertIfNegative val="0"/>
          <c:dLbls>
            <c:dLbl>
              <c:idx val="0"/>
              <c:layout>
                <c:manualLayout>
                  <c:x val="0.24191922818588171"/>
                  <c:y val="6.0794689948601132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D6B-40EE-8C6C-ACC15E060E21}"/>
                </c:ext>
                <c:ext xmlns:c15="http://schemas.microsoft.com/office/drawing/2012/chart" uri="{CE6537A1-D6FC-4f65-9D91-7224C49458BB}"/>
              </c:extLst>
            </c:dLbl>
            <c:dLbl>
              <c:idx val="1"/>
              <c:layout>
                <c:manualLayout>
                  <c:x val="0.23678766591756933"/>
                  <c:y val="-1.9297754456934714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D6B-40EE-8C6C-ACC15E060E21}"/>
                </c:ext>
                <c:ext xmlns:c15="http://schemas.microsoft.com/office/drawing/2012/chart" uri="{CE6537A1-D6FC-4f65-9D91-7224C49458BB}">
                  <c15:layout>
                    <c:manualLayout>
                      <c:w val="6.1498857882641624E-2"/>
                      <c:h val="7.7807779957267398E-2"/>
                    </c:manualLayout>
                  </c15:layout>
                </c:ext>
              </c:extLst>
            </c:dLbl>
            <c:dLbl>
              <c:idx val="2"/>
              <c:layout>
                <c:manualLayout>
                  <c:x val="0.22285892535911517"/>
                  <c:y val="-3.8787012187200442E-4"/>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D6B-40EE-8C6C-ACC15E060E21}"/>
                </c:ext>
                <c:ext xmlns:c15="http://schemas.microsoft.com/office/drawing/2012/chart" uri="{CE6537A1-D6FC-4f65-9D91-7224C49458BB}"/>
              </c:extLst>
            </c:dLbl>
            <c:dLbl>
              <c:idx val="3"/>
              <c:layout>
                <c:manualLayout>
                  <c:x val="0.1818059654245415"/>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0D9-45A3-B56E-03A19364E717}"/>
                </c:ext>
                <c:ext xmlns:c15="http://schemas.microsoft.com/office/drawing/2012/chart" uri="{CE6537A1-D6FC-4f65-9D91-7224C49458BB}"/>
              </c:extLst>
            </c:dLbl>
            <c:dLbl>
              <c:idx val="4"/>
              <c:layout>
                <c:manualLayout>
                  <c:x val="0.1554147768951725"/>
                  <c:y val="3.8606147984610491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0D9-45A3-B56E-03A19364E717}"/>
                </c:ext>
                <c:ext xmlns:c15="http://schemas.microsoft.com/office/drawing/2012/chart" uri="{CE6537A1-D6FC-4f65-9D91-7224C49458BB}">
                  <c15:layout>
                    <c:manualLayout>
                      <c:w val="4.537090933691619E-2"/>
                      <c:h val="0.10483101963942061"/>
                    </c:manualLayout>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Hoja1!$A$2:$A$6</c:f>
              <c:strCache>
                <c:ptCount val="5"/>
                <c:pt idx="0">
                  <c:v>Actividades deportivas</c:v>
                </c:pt>
                <c:pt idx="1">
                  <c:v>Turismo</c:v>
                </c:pt>
                <c:pt idx="2">
                  <c:v>Entretención (cine, escuelas danza, centros culturales, planetario)</c:v>
                </c:pt>
                <c:pt idx="3">
                  <c:v>Acceso a cultura </c:v>
                </c:pt>
                <c:pt idx="4">
                  <c:v>Prevención de uso de drogas</c:v>
                </c:pt>
              </c:strCache>
            </c:strRef>
          </c:cat>
          <c:val>
            <c:numRef>
              <c:f>Hoja1!$B$2:$B$6</c:f>
              <c:numCache>
                <c:formatCode>###0.0</c:formatCode>
                <c:ptCount val="5"/>
                <c:pt idx="0">
                  <c:v>45.384708658692183</c:v>
                </c:pt>
                <c:pt idx="1">
                  <c:v>44.725344004149143</c:v>
                </c:pt>
                <c:pt idx="2">
                  <c:v>41.57112955388979</c:v>
                </c:pt>
                <c:pt idx="3">
                  <c:v>33.327126094171398</c:v>
                </c:pt>
                <c:pt idx="4">
                  <c:v>28.052471909112093</c:v>
                </c:pt>
              </c:numCache>
            </c:numRef>
          </c:val>
          <c:extLst xmlns:c16r2="http://schemas.microsoft.com/office/drawing/2015/06/chart">
            <c:ext xmlns:c16="http://schemas.microsoft.com/office/drawing/2014/chart" uri="{C3380CC4-5D6E-409C-BE32-E72D297353CC}">
              <c16:uniqueId val="{00000004-FD6B-40EE-8C6C-ACC15E060E21}"/>
            </c:ext>
          </c:extLst>
        </c:ser>
        <c:dLbls>
          <c:showLegendKey val="0"/>
          <c:showVal val="1"/>
          <c:showCatName val="0"/>
          <c:showSerName val="0"/>
          <c:showPercent val="0"/>
          <c:showBubbleSize val="0"/>
        </c:dLbls>
        <c:gapWidth val="150"/>
        <c:overlap val="100"/>
        <c:axId val="194376448"/>
        <c:axId val="194376840"/>
      </c:barChart>
      <c:catAx>
        <c:axId val="19437644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94376840"/>
        <c:crosses val="autoZero"/>
        <c:auto val="1"/>
        <c:lblAlgn val="ctr"/>
        <c:lblOffset val="100"/>
        <c:noMultiLvlLbl val="0"/>
      </c:catAx>
      <c:valAx>
        <c:axId val="194376840"/>
        <c:scaling>
          <c:orientation val="minMax"/>
        </c:scaling>
        <c:delete val="1"/>
        <c:axPos val="t"/>
        <c:numFmt formatCode="###0.0" sourceLinked="1"/>
        <c:majorTickMark val="none"/>
        <c:minorTickMark val="none"/>
        <c:tickLblPos val="nextTo"/>
        <c:crossAx val="194376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5442389690002849"/>
          <c:y val="7.2889945838089318E-2"/>
          <c:w val="0.45453511678966779"/>
          <c:h val="0.88617655939940976"/>
        </c:manualLayout>
      </c:layout>
      <c:barChart>
        <c:barDir val="bar"/>
        <c:grouping val="stacked"/>
        <c:varyColors val="0"/>
        <c:ser>
          <c:idx val="0"/>
          <c:order val="0"/>
          <c:tx>
            <c:strRef>
              <c:f>Hoja1!$B$1</c:f>
              <c:strCache>
                <c:ptCount val="1"/>
                <c:pt idx="0">
                  <c:v>Columna1</c:v>
                </c:pt>
              </c:strCache>
            </c:strRef>
          </c:tx>
          <c:spPr>
            <a:solidFill>
              <a:schemeClr val="accent5"/>
            </a:solidFill>
            <a:ln>
              <a:noFill/>
            </a:ln>
            <a:effectLst/>
          </c:spPr>
          <c:invertIfNegative val="0"/>
          <c:dLbls>
            <c:dLbl>
              <c:idx val="0"/>
              <c:layout>
                <c:manualLayout>
                  <c:x val="0.21626112822677304"/>
                  <c:y val="-5.7896303105301394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D6B-40EE-8C6C-ACC15E060E21}"/>
                </c:ext>
                <c:ext xmlns:c15="http://schemas.microsoft.com/office/drawing/2012/chart" uri="{CE6537A1-D6FC-4f65-9D91-7224C49458BB}">
                  <c15:layout>
                    <c:manualLayout>
                      <c:w val="4.6837086477436687E-2"/>
                      <c:h val="7.7807779957267398E-2"/>
                    </c:manualLayout>
                  </c15:layout>
                </c:ext>
              </c:extLst>
            </c:dLbl>
            <c:dLbl>
              <c:idx val="1"/>
              <c:layout>
                <c:manualLayout>
                  <c:x val="0.17667434543271968"/>
                  <c:y val="1.5442155220394429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D6B-40EE-8C6C-ACC15E060E21}"/>
                </c:ext>
                <c:ext xmlns:c15="http://schemas.microsoft.com/office/drawing/2012/chart" uri="{CE6537A1-D6FC-4f65-9D91-7224C49458BB}">
                  <c15:layout>
                    <c:manualLayout>
                      <c:w val="5.5634149320559656E-2"/>
                      <c:h val="7.3947317145531238E-2"/>
                    </c:manualLayout>
                  </c15:layout>
                </c:ext>
              </c:extLst>
            </c:dLbl>
            <c:dLbl>
              <c:idx val="2"/>
              <c:layout>
                <c:manualLayout>
                  <c:x val="0.1172941712416395"/>
                  <c:y val="3.0397344974300566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D6B-40EE-8C6C-ACC15E060E21}"/>
                </c:ext>
                <c:ext xmlns:c15="http://schemas.microsoft.com/office/drawing/2012/chart" uri="{CE6537A1-D6FC-4f65-9D91-7224C49458BB}"/>
              </c:extLst>
            </c:dLbl>
            <c:dLbl>
              <c:idx val="3"/>
              <c:layout>
                <c:manualLayout>
                  <c:x val="0.11656108267137927"/>
                  <c:y val="1.5423612839960046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D64F-49D6-80E6-5509A7395C0C}"/>
                </c:ext>
                <c:ext xmlns:c15="http://schemas.microsoft.com/office/drawing/2012/chart" uri="{CE6537A1-D6FC-4f65-9D91-7224C49458BB}">
                  <c15:layout>
                    <c:manualLayout>
                      <c:w val="5.5634149320559656E-2"/>
                      <c:h val="7.7807779957267398E-2"/>
                    </c:manualLayout>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Hoja1!$A$2:$A$5</c:f>
              <c:strCache>
                <c:ptCount val="4"/>
                <c:pt idx="0">
                  <c:v>Campañas para el bienestar de jóvenes</c:v>
                </c:pt>
                <c:pt idx="1">
                  <c:v>Espacios de participación locales y a nivel nacional</c:v>
                </c:pt>
                <c:pt idx="2">
                  <c:v>Oferta del Estado para jóvenes</c:v>
                </c:pt>
                <c:pt idx="3">
                  <c:v>Promoción de los derechos de los jóvenes</c:v>
                </c:pt>
              </c:strCache>
            </c:strRef>
          </c:cat>
          <c:val>
            <c:numRef>
              <c:f>Hoja1!$B$2:$B$5</c:f>
              <c:numCache>
                <c:formatCode>###0.0</c:formatCode>
                <c:ptCount val="4"/>
                <c:pt idx="0">
                  <c:v>66.580291628338088</c:v>
                </c:pt>
                <c:pt idx="1">
                  <c:v>51.137640490360148</c:v>
                </c:pt>
                <c:pt idx="2">
                  <c:v>32.889726005112443</c:v>
                </c:pt>
                <c:pt idx="3">
                  <c:v>32.160330592817409</c:v>
                </c:pt>
              </c:numCache>
            </c:numRef>
          </c:val>
          <c:extLst xmlns:c16r2="http://schemas.microsoft.com/office/drawing/2015/06/chart">
            <c:ext xmlns:c16="http://schemas.microsoft.com/office/drawing/2014/chart" uri="{C3380CC4-5D6E-409C-BE32-E72D297353CC}">
              <c16:uniqueId val="{00000004-FD6B-40EE-8C6C-ACC15E060E21}"/>
            </c:ext>
          </c:extLst>
        </c:ser>
        <c:dLbls>
          <c:showLegendKey val="0"/>
          <c:showVal val="1"/>
          <c:showCatName val="0"/>
          <c:showSerName val="0"/>
          <c:showPercent val="0"/>
          <c:showBubbleSize val="0"/>
        </c:dLbls>
        <c:gapWidth val="150"/>
        <c:overlap val="100"/>
        <c:axId val="194375272"/>
        <c:axId val="194374880"/>
      </c:barChart>
      <c:catAx>
        <c:axId val="194375272"/>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94374880"/>
        <c:crosses val="autoZero"/>
        <c:auto val="1"/>
        <c:lblAlgn val="ctr"/>
        <c:lblOffset val="100"/>
        <c:noMultiLvlLbl val="0"/>
      </c:catAx>
      <c:valAx>
        <c:axId val="194374880"/>
        <c:scaling>
          <c:orientation val="minMax"/>
        </c:scaling>
        <c:delete val="1"/>
        <c:axPos val="t"/>
        <c:numFmt formatCode="###0.0" sourceLinked="1"/>
        <c:majorTickMark val="none"/>
        <c:minorTickMark val="none"/>
        <c:tickLblPos val="nextTo"/>
        <c:crossAx val="194375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stockChart>
        <c:ser>
          <c:idx val="0"/>
          <c:order val="0"/>
          <c:tx>
            <c:strRef>
              <c:f>Hoja1!$B$1</c:f>
              <c:strCache>
                <c:ptCount val="1"/>
                <c:pt idx="0">
                  <c:v>Edad mínima</c:v>
                </c:pt>
              </c:strCache>
            </c:strRef>
          </c:tx>
          <c:spPr>
            <a:ln w="19050" cap="rnd">
              <a:noFill/>
              <a:round/>
            </a:ln>
            <a:effectLst/>
          </c:spPr>
          <c:marker>
            <c:symbol val="circle"/>
            <c:size val="7"/>
            <c:spPr>
              <a:solidFill>
                <a:schemeClr val="accent5">
                  <a:shade val="86000"/>
                </a:schemeClr>
              </a:solidFill>
              <a:ln w="9525">
                <a:solidFill>
                  <a:schemeClr val="accent5">
                    <a:shade val="86000"/>
                  </a:schemeClr>
                </a:solidFill>
              </a:ln>
              <a:effectLst/>
            </c:spPr>
          </c:marker>
          <c:dLbls>
            <c:numFmt formatCode="General" sourceLinked="0"/>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Hoja1!$B$2:$B$16</c:f>
              <c:numCache>
                <c:formatCode>General</c:formatCode>
                <c:ptCount val="15"/>
                <c:pt idx="0" formatCode="###0">
                  <c:v>20</c:v>
                </c:pt>
                <c:pt idx="2" formatCode="###0">
                  <c:v>20</c:v>
                </c:pt>
                <c:pt idx="3" formatCode="###0">
                  <c:v>21</c:v>
                </c:pt>
                <c:pt idx="5" formatCode="###0">
                  <c:v>21</c:v>
                </c:pt>
                <c:pt idx="6" formatCode="###0">
                  <c:v>22</c:v>
                </c:pt>
                <c:pt idx="7" formatCode="###0">
                  <c:v>20</c:v>
                </c:pt>
                <c:pt idx="9" formatCode="###0">
                  <c:v>20</c:v>
                </c:pt>
                <c:pt idx="10" formatCode="###0">
                  <c:v>24</c:v>
                </c:pt>
                <c:pt idx="11" formatCode="###0">
                  <c:v>21</c:v>
                </c:pt>
                <c:pt idx="13" formatCode="###0">
                  <c:v>24</c:v>
                </c:pt>
                <c:pt idx="14" formatCode="###0">
                  <c:v>20</c:v>
                </c:pt>
              </c:numCache>
            </c:numRef>
          </c:val>
          <c:smooth val="0"/>
          <c:extLst xmlns:c16r2="http://schemas.microsoft.com/office/drawing/2015/06/chart">
            <c:ext xmlns:c16="http://schemas.microsoft.com/office/drawing/2014/chart" uri="{C3380CC4-5D6E-409C-BE32-E72D297353CC}">
              <c16:uniqueId val="{00000000-6879-4225-B1F3-23C1B974BDAD}"/>
            </c:ext>
          </c:extLst>
        </c:ser>
        <c:ser>
          <c:idx val="1"/>
          <c:order val="1"/>
          <c:tx>
            <c:strRef>
              <c:f>Hoja1!$C$1</c:f>
              <c:strCache>
                <c:ptCount val="1"/>
                <c:pt idx="0">
                  <c:v>Edad máxima</c:v>
                </c:pt>
              </c:strCache>
            </c:strRef>
          </c:tx>
          <c:spPr>
            <a:ln w="19050" cap="rnd">
              <a:noFill/>
              <a:round/>
            </a:ln>
            <a:effectLst/>
          </c:spPr>
          <c:marker>
            <c:symbol val="diamond"/>
            <c:size val="7"/>
            <c:spPr>
              <a:solidFill>
                <a:schemeClr val="accent5">
                  <a:tint val="86000"/>
                </a:schemeClr>
              </a:solidFill>
              <a:ln w="9525">
                <a:solidFill>
                  <a:schemeClr val="accent5">
                    <a:tint val="86000"/>
                  </a:schemeClr>
                </a:solidFill>
              </a:ln>
              <a:effectLst/>
            </c:spPr>
          </c:marker>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Hoja1!$C$2:$C$16</c:f>
              <c:numCache>
                <c:formatCode>General</c:formatCode>
                <c:ptCount val="15"/>
                <c:pt idx="0" formatCode="###0">
                  <c:v>45</c:v>
                </c:pt>
                <c:pt idx="2" formatCode="###0">
                  <c:v>40</c:v>
                </c:pt>
                <c:pt idx="3" formatCode="###0">
                  <c:v>45</c:v>
                </c:pt>
                <c:pt idx="5" formatCode="###0">
                  <c:v>35</c:v>
                </c:pt>
                <c:pt idx="6" formatCode="###0">
                  <c:v>40</c:v>
                </c:pt>
                <c:pt idx="7" formatCode="###0">
                  <c:v>45</c:v>
                </c:pt>
                <c:pt idx="9" formatCode="###0">
                  <c:v>45</c:v>
                </c:pt>
                <c:pt idx="10" formatCode="###0">
                  <c:v>38</c:v>
                </c:pt>
                <c:pt idx="11" formatCode="###0">
                  <c:v>40</c:v>
                </c:pt>
                <c:pt idx="13" formatCode="###0">
                  <c:v>45</c:v>
                </c:pt>
                <c:pt idx="14" formatCode="###0">
                  <c:v>40</c:v>
                </c:pt>
              </c:numCache>
            </c:numRef>
          </c:val>
          <c:smooth val="0"/>
          <c:extLst xmlns:c16r2="http://schemas.microsoft.com/office/drawing/2015/06/chart">
            <c:ext xmlns:c16="http://schemas.microsoft.com/office/drawing/2014/chart" uri="{C3380CC4-5D6E-409C-BE32-E72D297353CC}">
              <c16:uniqueId val="{00000000-CF07-4A25-B037-FF0152FE5DBF}"/>
            </c:ext>
          </c:extLst>
        </c:ser>
        <c:ser>
          <c:idx val="2"/>
          <c:order val="2"/>
          <c:tx>
            <c:strRef>
              <c:f>Hoja1!$D$1</c:f>
              <c:strCache>
                <c:ptCount val="1"/>
                <c:pt idx="0">
                  <c:v>Edad promedio</c:v>
                </c:pt>
              </c:strCache>
            </c:strRef>
          </c:tx>
          <c:spPr>
            <a:ln w="19050" cap="rnd">
              <a:noFill/>
              <a:round/>
            </a:ln>
            <a:effectLst/>
          </c:spPr>
          <c:marker>
            <c:symbol val="circle"/>
            <c:size val="5"/>
            <c:spPr>
              <a:solidFill>
                <a:schemeClr val="accent5">
                  <a:tint val="58000"/>
                </a:schemeClr>
              </a:solidFill>
              <a:ln w="9525">
                <a:noFill/>
              </a:ln>
              <a:effectLst/>
            </c:spPr>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Hoja1!$D$2:$D$16</c:f>
              <c:numCache>
                <c:formatCode>General</c:formatCode>
                <c:ptCount val="15"/>
                <c:pt idx="0" formatCode="###0">
                  <c:v>29.431904757159977</c:v>
                </c:pt>
                <c:pt idx="2" formatCode="###0">
                  <c:v>29.585370715471285</c:v>
                </c:pt>
                <c:pt idx="3" formatCode="###0">
                  <c:v>29.179159383127292</c:v>
                </c:pt>
                <c:pt idx="5" formatCode="###0">
                  <c:v>27.741749117624305</c:v>
                </c:pt>
                <c:pt idx="6" formatCode="###0">
                  <c:v>29.019155704121559</c:v>
                </c:pt>
                <c:pt idx="7" formatCode="###0">
                  <c:v>31.277939238201856</c:v>
                </c:pt>
                <c:pt idx="9" formatCode="###0">
                  <c:v>30.724259098622369</c:v>
                </c:pt>
                <c:pt idx="10" formatCode="###0">
                  <c:v>29.137358855324262</c:v>
                </c:pt>
                <c:pt idx="11" formatCode="###0">
                  <c:v>28.482109344170794</c:v>
                </c:pt>
                <c:pt idx="13" formatCode="###0">
                  <c:v>29.813994458244341</c:v>
                </c:pt>
                <c:pt idx="14" formatCode="###0">
                  <c:v>29.153385492270754</c:v>
                </c:pt>
              </c:numCache>
            </c:numRef>
          </c:val>
          <c:smooth val="0"/>
          <c:extLst xmlns:c16r2="http://schemas.microsoft.com/office/drawing/2015/06/chart">
            <c:ext xmlns:c16="http://schemas.microsoft.com/office/drawing/2014/chart" uri="{C3380CC4-5D6E-409C-BE32-E72D297353CC}">
              <c16:uniqueId val="{00000001-CF07-4A25-B037-FF0152FE5DBF}"/>
            </c:ext>
          </c:extLst>
        </c:ser>
        <c:dLbls>
          <c:showLegendKey val="0"/>
          <c:showVal val="0"/>
          <c:showCatName val="0"/>
          <c:showSerName val="0"/>
          <c:showPercent val="0"/>
          <c:showBubbleSize val="0"/>
        </c:dLbls>
        <c:hiLowLines>
          <c:spPr>
            <a:ln w="9525" cap="flat" cmpd="sng" algn="ctr">
              <a:solidFill>
                <a:schemeClr val="tx1">
                  <a:lumMod val="75000"/>
                  <a:lumOff val="25000"/>
                </a:schemeClr>
              </a:solidFill>
              <a:round/>
            </a:ln>
            <a:effectLst/>
          </c:spPr>
        </c:hiLowLines>
        <c:axId val="137511200"/>
        <c:axId val="197278928"/>
      </c:stockChart>
      <c:catAx>
        <c:axId val="1375112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197278928"/>
        <c:crosses val="autoZero"/>
        <c:auto val="1"/>
        <c:lblAlgn val="ctr"/>
        <c:lblOffset val="100"/>
        <c:noMultiLvlLbl val="0"/>
      </c:catAx>
      <c:valAx>
        <c:axId val="197278928"/>
        <c:scaling>
          <c:orientation val="minMax"/>
          <c:max val="50"/>
          <c:min val="15"/>
        </c:scaling>
        <c:delete val="1"/>
        <c:axPos val="l"/>
        <c:numFmt formatCode="###0.0" sourceLinked="0"/>
        <c:majorTickMark val="none"/>
        <c:minorTickMark val="none"/>
        <c:tickLblPos val="nextTo"/>
        <c:crossAx val="137511200"/>
        <c:crosses val="autoZero"/>
        <c:crossBetween val="between"/>
      </c:valAx>
      <c:spPr>
        <a:noFill/>
        <a:ln>
          <a:noFill/>
        </a:ln>
        <a:effectLst/>
      </c:spPr>
    </c:plotArea>
    <c:legend>
      <c:legendPos val="t"/>
      <c:layout>
        <c:manualLayout>
          <c:xMode val="edge"/>
          <c:yMode val="edge"/>
          <c:x val="0.25309708029002792"/>
          <c:y val="2.2130081314979885E-2"/>
          <c:w val="0.58346010356949884"/>
          <c:h val="6.6513672876158378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45442389690002849"/>
          <c:y val="7.2889945838089318E-2"/>
          <c:w val="0.53077633657779255"/>
          <c:h val="0.88617655939940976"/>
        </c:manualLayout>
      </c:layout>
      <c:barChart>
        <c:barDir val="bar"/>
        <c:grouping val="stacked"/>
        <c:varyColors val="0"/>
        <c:ser>
          <c:idx val="0"/>
          <c:order val="0"/>
          <c:tx>
            <c:strRef>
              <c:f>Hoja1!$B$1</c:f>
              <c:strCache>
                <c:ptCount val="1"/>
                <c:pt idx="0">
                  <c:v>Columna1</c:v>
                </c:pt>
              </c:strCache>
            </c:strRef>
          </c:tx>
          <c:spPr>
            <a:solidFill>
              <a:schemeClr val="accent5"/>
            </a:solidFill>
            <a:ln>
              <a:noFill/>
            </a:ln>
            <a:effectLst/>
          </c:spPr>
          <c:invertIfNegative val="0"/>
          <c:dLbls>
            <c:dLbl>
              <c:idx val="0"/>
              <c:layout>
                <c:manualLayout>
                  <c:x val="0.23458834248327923"/>
                  <c:y val="7.333055501600286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D6B-40EE-8C6C-ACC15E060E21}"/>
                </c:ext>
                <c:ext xmlns:c15="http://schemas.microsoft.com/office/drawing/2012/chart" uri="{CE6537A1-D6FC-4f65-9D91-7224C49458BB}"/>
              </c:extLst>
            </c:dLbl>
            <c:dLbl>
              <c:idx val="1"/>
              <c:layout>
                <c:manualLayout>
                  <c:x val="0.14515153691152902"/>
                  <c:y val="5.7914541512286855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D6B-40EE-8C6C-ACC15E060E21}"/>
                </c:ext>
                <c:ext xmlns:c15="http://schemas.microsoft.com/office/drawing/2012/chart" uri="{CE6537A1-D6FC-4f65-9D91-7224C49458BB}">
                  <c15:layout>
                    <c:manualLayout>
                      <c:w val="4.537090933691619E-2"/>
                      <c:h val="7.7807779957267398E-2"/>
                    </c:manualLayout>
                  </c15:layout>
                </c:ext>
              </c:extLst>
            </c:dLbl>
            <c:dLbl>
              <c:idx val="2"/>
              <c:layout>
                <c:manualLayout>
                  <c:x val="0.1172941712416395"/>
                  <c:y val="3.0397344974300566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D6B-40EE-8C6C-ACC15E060E21}"/>
                </c:ext>
                <c:ext xmlns:c15="http://schemas.microsoft.com/office/drawing/2012/chart" uri="{CE6537A1-D6FC-4f65-9D91-7224C49458BB}"/>
              </c:extLst>
            </c:dLbl>
            <c:dLbl>
              <c:idx val="3"/>
              <c:layout>
                <c:manualLayout>
                  <c:x val="9.3102306146560912E-2"/>
                  <c:y val="3.8607667851860562E-3"/>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3CE-4F53-B9A0-833019FDA482}"/>
                </c:ext>
                <c:ext xmlns:c15="http://schemas.microsoft.com/office/drawing/2012/chart" uri="{CE6537A1-D6FC-4f65-9D91-7224C49458BB}">
                  <c15:layout>
                    <c:manualLayout>
                      <c:w val="5.5634149320559656E-2"/>
                      <c:h val="8.1668242769003585E-2"/>
                    </c:manualLayout>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Hoja1!$A$2:$A$5</c:f>
              <c:strCache>
                <c:ptCount val="4"/>
                <c:pt idx="0">
                  <c:v>Pasajes para viajar a regiones</c:v>
                </c:pt>
                <c:pt idx="1">
                  <c:v>Tecnología </c:v>
                </c:pt>
                <c:pt idx="2">
                  <c:v>Ropa y accesorios</c:v>
                </c:pt>
                <c:pt idx="3">
                  <c:v>Servicios streaming</c:v>
                </c:pt>
              </c:strCache>
            </c:strRef>
          </c:cat>
          <c:val>
            <c:numRef>
              <c:f>Hoja1!$B$2:$B$5</c:f>
              <c:numCache>
                <c:formatCode>###0.0</c:formatCode>
                <c:ptCount val="4"/>
                <c:pt idx="0">
                  <c:v>78.81556199044077</c:v>
                </c:pt>
                <c:pt idx="1">
                  <c:v>45.464051444561058</c:v>
                </c:pt>
                <c:pt idx="2">
                  <c:v>35.101980022876589</c:v>
                </c:pt>
                <c:pt idx="3">
                  <c:v>24.690523539828632</c:v>
                </c:pt>
              </c:numCache>
            </c:numRef>
          </c:val>
          <c:extLst xmlns:c16r2="http://schemas.microsoft.com/office/drawing/2015/06/chart">
            <c:ext xmlns:c16="http://schemas.microsoft.com/office/drawing/2014/chart" uri="{C3380CC4-5D6E-409C-BE32-E72D297353CC}">
              <c16:uniqueId val="{00000004-FD6B-40EE-8C6C-ACC15E060E21}"/>
            </c:ext>
          </c:extLst>
        </c:ser>
        <c:dLbls>
          <c:showLegendKey val="0"/>
          <c:showVal val="1"/>
          <c:showCatName val="0"/>
          <c:showSerName val="0"/>
          <c:showPercent val="0"/>
          <c:showBubbleSize val="0"/>
        </c:dLbls>
        <c:gapWidth val="150"/>
        <c:overlap val="100"/>
        <c:axId val="199282488"/>
        <c:axId val="199282096"/>
      </c:barChart>
      <c:catAx>
        <c:axId val="19928248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99282096"/>
        <c:crosses val="autoZero"/>
        <c:auto val="1"/>
        <c:lblAlgn val="ctr"/>
        <c:lblOffset val="100"/>
        <c:noMultiLvlLbl val="0"/>
      </c:catAx>
      <c:valAx>
        <c:axId val="199282096"/>
        <c:scaling>
          <c:orientation val="minMax"/>
        </c:scaling>
        <c:delete val="1"/>
        <c:axPos val="t"/>
        <c:numFmt formatCode="###0.0" sourceLinked="1"/>
        <c:majorTickMark val="none"/>
        <c:minorTickMark val="none"/>
        <c:tickLblPos val="nextTo"/>
        <c:crossAx val="199282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bar"/>
        <c:grouping val="percentStacked"/>
        <c:varyColors val="0"/>
        <c:ser>
          <c:idx val="0"/>
          <c:order val="0"/>
          <c:tx>
            <c:strRef>
              <c:f>Hoja1!$B$1</c:f>
              <c:strCache>
                <c:ptCount val="1"/>
                <c:pt idx="0">
                  <c:v>En desacuerdo</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40000"/>
                        <a:lumOff val="6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La familia se descuida si la mujer tiene un trabajo de tiempo completo</c:v>
                </c:pt>
                <c:pt idx="1">
                  <c:v>En Chile la igualdad entre hombres y mujeres ya se ha logrado en su mayor parte</c:v>
                </c:pt>
                <c:pt idx="2">
                  <c:v>En Chile la igualdad entre hombres y mujeres ha terminado perjudicando a la mujer</c:v>
                </c:pt>
                <c:pt idx="3">
                  <c:v>El rol principal del hombre en una familia es ser proveedor de su hogar</c:v>
                </c:pt>
                <c:pt idx="4">
                  <c:v>Estoy/estaría dispuesta/o a priorizar mi desarrollo profesional antes que mi maternidad/paternidad</c:v>
                </c:pt>
                <c:pt idx="5">
                  <c:v>Una mujer es independiente teniendo un trabajo remunerado</c:v>
                </c:pt>
              </c:strCache>
            </c:strRef>
          </c:cat>
          <c:val>
            <c:numRef>
              <c:f>Hoja1!$B$2:$B$7</c:f>
              <c:numCache>
                <c:formatCode>###0.0</c:formatCode>
                <c:ptCount val="6"/>
                <c:pt idx="0">
                  <c:v>71.16472937710499</c:v>
                </c:pt>
                <c:pt idx="1">
                  <c:v>66.383159640337411</c:v>
                </c:pt>
                <c:pt idx="2">
                  <c:v>65.822021300061138</c:v>
                </c:pt>
                <c:pt idx="3">
                  <c:v>65.154798884462167</c:v>
                </c:pt>
                <c:pt idx="4">
                  <c:v>39.539360360113996</c:v>
                </c:pt>
                <c:pt idx="5">
                  <c:v>8.5603825147178441</c:v>
                </c:pt>
              </c:numCache>
            </c:numRef>
          </c:val>
          <c:extLst xmlns:c16r2="http://schemas.microsoft.com/office/drawing/2015/06/chart">
            <c:ext xmlns:c16="http://schemas.microsoft.com/office/drawing/2014/chart" uri="{C3380CC4-5D6E-409C-BE32-E72D297353CC}">
              <c16:uniqueId val="{00000000-0741-4F59-8FEA-3910714DE983}"/>
            </c:ext>
          </c:extLst>
        </c:ser>
        <c:ser>
          <c:idx val="1"/>
          <c:order val="1"/>
          <c:tx>
            <c:strRef>
              <c:f>Hoja1!$C$1</c:f>
              <c:strCache>
                <c:ptCount val="1"/>
                <c:pt idx="0">
                  <c:v>Ni de acuerdo ni en desacuerdo</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40000"/>
                        <a:lumOff val="6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La familia se descuida si la mujer tiene un trabajo de tiempo completo</c:v>
                </c:pt>
                <c:pt idx="1">
                  <c:v>En Chile la igualdad entre hombres y mujeres ya se ha logrado en su mayor parte</c:v>
                </c:pt>
                <c:pt idx="2">
                  <c:v>En Chile la igualdad entre hombres y mujeres ha terminado perjudicando a la mujer</c:v>
                </c:pt>
                <c:pt idx="3">
                  <c:v>El rol principal del hombre en una familia es ser proveedor de su hogar</c:v>
                </c:pt>
                <c:pt idx="4">
                  <c:v>Estoy/estaría dispuesta/o a priorizar mi desarrollo profesional antes que mi maternidad/paternidad</c:v>
                </c:pt>
                <c:pt idx="5">
                  <c:v>Una mujer es independiente teniendo un trabajo remunerado</c:v>
                </c:pt>
              </c:strCache>
            </c:strRef>
          </c:cat>
          <c:val>
            <c:numRef>
              <c:f>Hoja1!$C$2:$C$7</c:f>
              <c:numCache>
                <c:formatCode>###0.0</c:formatCode>
                <c:ptCount val="6"/>
                <c:pt idx="0">
                  <c:v>5.2828449153049943</c:v>
                </c:pt>
                <c:pt idx="1">
                  <c:v>7.0813713384243808</c:v>
                </c:pt>
                <c:pt idx="2">
                  <c:v>5.5250177369509368</c:v>
                </c:pt>
                <c:pt idx="3">
                  <c:v>5.9836040027133492</c:v>
                </c:pt>
                <c:pt idx="4">
                  <c:v>7.1021954013221933</c:v>
                </c:pt>
                <c:pt idx="5">
                  <c:v>3.6534186479157684</c:v>
                </c:pt>
              </c:numCache>
            </c:numRef>
          </c:val>
          <c:extLst xmlns:c16r2="http://schemas.microsoft.com/office/drawing/2015/06/chart">
            <c:ext xmlns:c16="http://schemas.microsoft.com/office/drawing/2014/chart" uri="{C3380CC4-5D6E-409C-BE32-E72D297353CC}">
              <c16:uniqueId val="{00000001-0741-4F59-8FEA-3910714DE983}"/>
            </c:ext>
          </c:extLst>
        </c:ser>
        <c:ser>
          <c:idx val="2"/>
          <c:order val="2"/>
          <c:tx>
            <c:strRef>
              <c:f>Hoja1!$D$1</c:f>
              <c:strCache>
                <c:ptCount val="1"/>
                <c:pt idx="0">
                  <c:v>De acuerdo</c:v>
                </c:pt>
              </c:strCache>
            </c:strRef>
          </c:tx>
          <c:spPr>
            <a:solidFill>
              <a:schemeClr val="accent5">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Hoja1!$A$2:$A$7</c:f>
              <c:strCache>
                <c:ptCount val="6"/>
                <c:pt idx="0">
                  <c:v>La familia se descuida si la mujer tiene un trabajo de tiempo completo</c:v>
                </c:pt>
                <c:pt idx="1">
                  <c:v>En Chile la igualdad entre hombres y mujeres ya se ha logrado en su mayor parte</c:v>
                </c:pt>
                <c:pt idx="2">
                  <c:v>En Chile la igualdad entre hombres y mujeres ha terminado perjudicando a la mujer</c:v>
                </c:pt>
                <c:pt idx="3">
                  <c:v>El rol principal del hombre en una familia es ser proveedor de su hogar</c:v>
                </c:pt>
                <c:pt idx="4">
                  <c:v>Estoy/estaría dispuesta/o a priorizar mi desarrollo profesional antes que mi maternidad/paternidad</c:v>
                </c:pt>
                <c:pt idx="5">
                  <c:v>Una mujer es independiente teniendo un trabajo remunerado</c:v>
                </c:pt>
              </c:strCache>
            </c:strRef>
          </c:cat>
          <c:val>
            <c:numRef>
              <c:f>Hoja1!$D$2:$D$7</c:f>
              <c:numCache>
                <c:formatCode>###0.0</c:formatCode>
                <c:ptCount val="6"/>
                <c:pt idx="0">
                  <c:v>23.000126143326689</c:v>
                </c:pt>
                <c:pt idx="1">
                  <c:v>25.937037630419752</c:v>
                </c:pt>
                <c:pt idx="2">
                  <c:v>27.456880932086076</c:v>
                </c:pt>
                <c:pt idx="3">
                  <c:v>28.335448638840106</c:v>
                </c:pt>
                <c:pt idx="4">
                  <c:v>52.08531625579549</c:v>
                </c:pt>
                <c:pt idx="5">
                  <c:v>87.396539751628751</c:v>
                </c:pt>
              </c:numCache>
            </c:numRef>
          </c:val>
          <c:extLst xmlns:c16r2="http://schemas.microsoft.com/office/drawing/2015/06/chart">
            <c:ext xmlns:c16="http://schemas.microsoft.com/office/drawing/2014/chart" uri="{C3380CC4-5D6E-409C-BE32-E72D297353CC}">
              <c16:uniqueId val="{00000002-0741-4F59-8FEA-3910714DE983}"/>
            </c:ext>
          </c:extLst>
        </c:ser>
        <c:dLbls>
          <c:showLegendKey val="0"/>
          <c:showVal val="1"/>
          <c:showCatName val="0"/>
          <c:showSerName val="0"/>
          <c:showPercent val="0"/>
          <c:showBubbleSize val="0"/>
        </c:dLbls>
        <c:gapWidth val="95"/>
        <c:overlap val="100"/>
        <c:axId val="197279712"/>
        <c:axId val="197280104"/>
      </c:barChart>
      <c:catAx>
        <c:axId val="1972797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crossAx val="197280104"/>
        <c:crosses val="autoZero"/>
        <c:auto val="1"/>
        <c:lblAlgn val="ctr"/>
        <c:lblOffset val="100"/>
        <c:noMultiLvlLbl val="0"/>
      </c:catAx>
      <c:valAx>
        <c:axId val="197280104"/>
        <c:scaling>
          <c:orientation val="minMax"/>
        </c:scaling>
        <c:delete val="1"/>
        <c:axPos val="b"/>
        <c:numFmt formatCode="0%" sourceLinked="1"/>
        <c:majorTickMark val="none"/>
        <c:minorTickMark val="none"/>
        <c:tickLblPos val="nextTo"/>
        <c:crossAx val="197279712"/>
        <c:crosses val="autoZero"/>
        <c:crossBetween val="between"/>
      </c:valAx>
      <c:spPr>
        <a:noFill/>
        <a:ln>
          <a:noFill/>
        </a:ln>
        <a:effectLst/>
      </c:spPr>
    </c:plotArea>
    <c:legend>
      <c:legendPos val="t"/>
      <c:layout>
        <c:manualLayout>
          <c:xMode val="edge"/>
          <c:yMode val="edge"/>
          <c:x val="4.9999994213606562E-2"/>
          <c:y val="2.1454641593454813E-2"/>
          <c:w val="0.94115272595258803"/>
          <c:h val="6.448358649528857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9764674322682397"/>
          <c:y val="0.12950498634583602"/>
          <c:w val="0.54944247520617218"/>
          <c:h val="0.82983232535273499"/>
        </c:manualLayout>
      </c:layout>
      <c:barChart>
        <c:barDir val="bar"/>
        <c:grouping val="percentStacked"/>
        <c:varyColors val="0"/>
        <c:ser>
          <c:idx val="0"/>
          <c:order val="0"/>
          <c:tx>
            <c:strRef>
              <c:f>Hoja1!$B$1</c:f>
              <c:strCache>
                <c:ptCount val="1"/>
                <c:pt idx="0">
                  <c:v>Padre</c:v>
                </c:pt>
              </c:strCache>
            </c:strRef>
          </c:tx>
          <c:spPr>
            <a:solidFill>
              <a:schemeClr val="accent1">
                <a:lumMod val="75000"/>
              </a:schemeClr>
            </a:solidFill>
            <a:ln>
              <a:noFill/>
            </a:ln>
            <a:effectLst/>
          </c:spPr>
          <c:invertIfNegative val="0"/>
          <c:dLbls>
            <c:dLbl>
              <c:idx val="0"/>
              <c:layout>
                <c:manualLayout>
                  <c:x val="-1.4952040635289691E-4"/>
                  <c:y val="9.2416656042556989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3">
                          <a:lumMod val="60000"/>
                          <a:lumOff val="4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8A0E-4B0E-9FA7-C11C001B6706}"/>
                </c:ext>
                <c:ext xmlns:c15="http://schemas.microsoft.com/office/drawing/2012/chart" uri="{CE6537A1-D6FC-4f65-9D91-7224C49458BB}">
                  <c15:layout>
                    <c:manualLayout>
                      <c:w val="6.2819170228866905E-2"/>
                      <c:h val="7.4505280328049206E-2"/>
                    </c:manualLayout>
                  </c15:layout>
                </c:ext>
              </c:extLst>
            </c:dLbl>
            <c:dLbl>
              <c:idx val="1"/>
              <c:layout>
                <c:manualLayout>
                  <c:x val="1.7636927189001315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8A0E-4B0E-9FA7-C11C001B6706}"/>
                </c:ext>
                <c:ext xmlns:c15="http://schemas.microsoft.com/office/drawing/2012/chart" uri="{CE6537A1-D6FC-4f65-9D91-7224C49458BB}"/>
              </c:extLst>
            </c:dLbl>
            <c:dLbl>
              <c:idx val="2"/>
              <c:layout>
                <c:manualLayout>
                  <c:x val="1.9106671121418201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8A0E-4B0E-9FA7-C11C001B6706}"/>
                </c:ext>
                <c:ext xmlns:c15="http://schemas.microsoft.com/office/drawing/2012/chart" uri="{CE6537A1-D6FC-4f65-9D91-7224C49458BB}"/>
              </c:extLst>
            </c:dLbl>
            <c:dLbl>
              <c:idx val="3"/>
              <c:layout>
                <c:manualLayout>
                  <c:x val="2.057641505383476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8A0E-4B0E-9FA7-C11C001B6706}"/>
                </c:ext>
                <c:ext xmlns:c15="http://schemas.microsoft.com/office/drawing/2012/chart" uri="{CE6537A1-D6FC-4f65-9D91-7224C49458BB}"/>
              </c:extLst>
            </c:dLbl>
            <c:dLbl>
              <c:idx val="4"/>
              <c:layout>
                <c:manualLayout>
                  <c:x val="1.7636927189001207E-2"/>
                  <c:y val="-1.47864321096105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8A0E-4B0E-9FA7-C11C001B6706}"/>
                </c:ext>
                <c:ext xmlns:c15="http://schemas.microsoft.com/office/drawing/2012/chart" uri="{CE6537A1-D6FC-4f65-9D91-7224C49458BB}"/>
              </c:extLst>
            </c:dLbl>
            <c:dLbl>
              <c:idx val="5"/>
              <c:layout>
                <c:manualLayout>
                  <c:x val="1.7636927189001315E-2"/>
                  <c:y val="-3.3885182140008539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8A0E-4B0E-9FA7-C11C001B6706}"/>
                </c:ext>
                <c:ext xmlns:c15="http://schemas.microsoft.com/office/drawing/2012/chart" uri="{CE6537A1-D6FC-4f65-9D91-7224C49458BB}"/>
              </c:extLst>
            </c:dLbl>
            <c:dLbl>
              <c:idx val="6"/>
              <c:layout>
                <c:manualLayout>
                  <c:x val="2.0576415053834868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8A0E-4B0E-9FA7-C11C001B6706}"/>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3">
                        <a:lumMod val="60000"/>
                        <a:lumOff val="40000"/>
                      </a:schemeClr>
                    </a:solidFill>
                    <a:latin typeface="Verdana" panose="020B0604030504040204" pitchFamily="34" charset="0"/>
                    <a:ea typeface="Verdana" panose="020B0604030504040204" pitchFamily="34" charset="0"/>
                    <a:cs typeface="Verdana" panose="020B0604030504040204" pitchFamily="34" charset="0"/>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Hoja1!$A$2:$A$8</c:f>
              <c:strCache>
                <c:ptCount val="7"/>
                <c:pt idx="0">
                  <c:v>Enseñarles a manejar</c:v>
                </c:pt>
                <c:pt idx="1">
                  <c:v>Quedarse en casa cuando el hijo/a está enfermo/a</c:v>
                </c:pt>
                <c:pt idx="2">
                  <c:v>Preparar su comida</c:v>
                </c:pt>
                <c:pt idx="3">
                  <c:v>Reuniones de apoderados/as</c:v>
                </c:pt>
                <c:pt idx="4">
                  <c:v>Llevar al hijo al médico</c:v>
                </c:pt>
                <c:pt idx="5">
                  <c:v>Mudar, asear</c:v>
                </c:pt>
                <c:pt idx="6">
                  <c:v>Enseñarles sobre sexualidad</c:v>
                </c:pt>
              </c:strCache>
            </c:strRef>
          </c:cat>
          <c:val>
            <c:numRef>
              <c:f>Hoja1!$B$2:$B$8</c:f>
              <c:numCache>
                <c:formatCode>###0.0</c:formatCode>
                <c:ptCount val="7"/>
                <c:pt idx="0">
                  <c:v>11.697347153197272</c:v>
                </c:pt>
                <c:pt idx="1">
                  <c:v>0.15063635486113014</c:v>
                </c:pt>
                <c:pt idx="2">
                  <c:v>0.30684852089376224</c:v>
                </c:pt>
                <c:pt idx="3">
                  <c:v>0.83270859126504049</c:v>
                </c:pt>
                <c:pt idx="4">
                  <c:v>6.6610420748585378E-2</c:v>
                </c:pt>
                <c:pt idx="5">
                  <c:v>0</c:v>
                </c:pt>
                <c:pt idx="6">
                  <c:v>0.8200069184348876</c:v>
                </c:pt>
              </c:numCache>
            </c:numRef>
          </c:val>
          <c:extLst xmlns:c16r2="http://schemas.microsoft.com/office/drawing/2015/06/chart">
            <c:ext xmlns:c16="http://schemas.microsoft.com/office/drawing/2014/chart" uri="{C3380CC4-5D6E-409C-BE32-E72D297353CC}">
              <c16:uniqueId val="{00000000-B77F-48CF-A95E-98C790DDF1A6}"/>
            </c:ext>
          </c:extLst>
        </c:ser>
        <c:ser>
          <c:idx val="2"/>
          <c:order val="1"/>
          <c:tx>
            <c:strRef>
              <c:f>Hoja1!$D$1</c:f>
              <c:strCache>
                <c:ptCount val="1"/>
                <c:pt idx="0">
                  <c:v>Ambos</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20000"/>
                        <a:lumOff val="8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Hoja1!$A$2:$A$8</c:f>
              <c:strCache>
                <c:ptCount val="7"/>
                <c:pt idx="0">
                  <c:v>Enseñarles a manejar</c:v>
                </c:pt>
                <c:pt idx="1">
                  <c:v>Quedarse en casa cuando el hijo/a está enfermo/a</c:v>
                </c:pt>
                <c:pt idx="2">
                  <c:v>Preparar su comida</c:v>
                </c:pt>
                <c:pt idx="3">
                  <c:v>Reuniones de apoderados/as</c:v>
                </c:pt>
                <c:pt idx="4">
                  <c:v>Llevar al hijo al médico</c:v>
                </c:pt>
                <c:pt idx="5">
                  <c:v>Mudar, asear</c:v>
                </c:pt>
                <c:pt idx="6">
                  <c:v>Enseñarles sobre sexualidad</c:v>
                </c:pt>
              </c:strCache>
            </c:strRef>
          </c:cat>
          <c:val>
            <c:numRef>
              <c:f>Hoja1!$D$2:$D$8</c:f>
              <c:numCache>
                <c:formatCode>###0.0</c:formatCode>
                <c:ptCount val="7"/>
                <c:pt idx="0">
                  <c:v>85.720453320162875</c:v>
                </c:pt>
                <c:pt idx="1">
                  <c:v>91.698011815056276</c:v>
                </c:pt>
                <c:pt idx="2">
                  <c:v>92.797353494605957</c:v>
                </c:pt>
                <c:pt idx="3">
                  <c:v>93.80174697401813</c:v>
                </c:pt>
                <c:pt idx="4">
                  <c:v>94.805344846750401</c:v>
                </c:pt>
                <c:pt idx="5">
                  <c:v>95.090085857737066</c:v>
                </c:pt>
                <c:pt idx="6">
                  <c:v>95.980077467426639</c:v>
                </c:pt>
              </c:numCache>
            </c:numRef>
          </c:val>
          <c:extLst xmlns:c16r2="http://schemas.microsoft.com/office/drawing/2015/06/chart">
            <c:ext xmlns:c16="http://schemas.microsoft.com/office/drawing/2014/chart" uri="{C3380CC4-5D6E-409C-BE32-E72D297353CC}">
              <c16:uniqueId val="{00000002-B77F-48CF-A95E-98C790DDF1A6}"/>
            </c:ext>
          </c:extLst>
        </c:ser>
        <c:ser>
          <c:idx val="1"/>
          <c:order val="2"/>
          <c:tx>
            <c:strRef>
              <c:f>Hoja1!$C$1</c:f>
              <c:strCache>
                <c:ptCount val="1"/>
                <c:pt idx="0">
                  <c:v>Madre</c:v>
                </c:pt>
              </c:strCache>
            </c:strRef>
          </c:tx>
          <c:spPr>
            <a:solidFill>
              <a:schemeClr val="accent5"/>
            </a:solidFill>
            <a:ln>
              <a:noFill/>
            </a:ln>
            <a:effectLst/>
          </c:spPr>
          <c:invertIfNegative val="0"/>
          <c:dLbls>
            <c:dLbl>
              <c:idx val="0"/>
              <c:layout>
                <c:manualLayout>
                  <c:x val="-2.1311287020043257E-2"/>
                  <c:y val="-5.5447665053548444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20000"/>
                          <a:lumOff val="8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A1C5-427A-BE79-89BCED793810}"/>
                </c:ext>
                <c:ext xmlns:c15="http://schemas.microsoft.com/office/drawing/2012/chart" uri="{CE6537A1-D6FC-4f65-9D91-7224C49458BB}">
                  <c15:layout>
                    <c:manualLayout>
                      <c:w val="3.9440636290338539E-2"/>
                      <c:h val="0.10407814454727028"/>
                    </c:manualLayout>
                  </c15:layout>
                </c:ext>
              </c:extLst>
            </c:dLbl>
            <c:dLbl>
              <c:idx val="1"/>
              <c:layout>
                <c:manualLayout>
                  <c:x val="-4.4092317972504371E-3"/>
                  <c:y val="-7.393216054805269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A1C5-427A-BE79-89BCED793810}"/>
                </c:ext>
                <c:ext xmlns:c15="http://schemas.microsoft.com/office/drawing/2012/chart" uri="{CE6537A1-D6FC-4f65-9D91-7224C49458BB}"/>
              </c:extLst>
            </c:dLbl>
            <c:dLbl>
              <c:idx val="2"/>
              <c:layout>
                <c:manualLayout>
                  <c:x val="-5.8789757296673212E-3"/>
                  <c:y val="7.393216054805269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A1C5-427A-BE79-89BCED793810}"/>
                </c:ext>
                <c:ext xmlns:c15="http://schemas.microsoft.com/office/drawing/2012/chart" uri="{CE6537A1-D6FC-4f65-9D91-7224C49458BB}"/>
              </c:extLst>
            </c:dLbl>
            <c:dLbl>
              <c:idx val="3"/>
              <c:layout>
                <c:manualLayout>
                  <c:x val="-1.3227695391751094E-2"/>
                  <c:y val="-7.393216054805269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1C5-427A-BE79-89BCED793810}"/>
                </c:ext>
                <c:ext xmlns:c15="http://schemas.microsoft.com/office/drawing/2012/chart" uri="{CE6537A1-D6FC-4f65-9D91-7224C49458BB}"/>
              </c:extLst>
            </c:dLbl>
            <c:dLbl>
              <c:idx val="4"/>
              <c:layout>
                <c:manualLayout>
                  <c:x val="-1.1757951459334318E-2"/>
                  <c:y val="3.696608027402634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1C5-427A-BE79-89BCED793810}"/>
                </c:ext>
                <c:ext xmlns:c15="http://schemas.microsoft.com/office/drawing/2012/chart" uri="{CE6537A1-D6FC-4f65-9D91-7224C49458BB}"/>
              </c:extLst>
            </c:dLbl>
            <c:dLbl>
              <c:idx val="5"/>
              <c:layout>
                <c:manualLayout>
                  <c:x val="-1.7636927189001422E-2"/>
                  <c:y val="1.108982408220790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A1C5-427A-BE79-89BCED793810}"/>
                </c:ext>
                <c:ext xmlns:c15="http://schemas.microsoft.com/office/drawing/2012/chart" uri="{CE6537A1-D6FC-4f65-9D91-7224C49458BB}"/>
              </c:extLst>
            </c:dLbl>
            <c:dLbl>
              <c:idx val="6"/>
              <c:layout>
                <c:manualLayout>
                  <c:x val="-1.7636927189001422E-2"/>
                  <c:y val="1.4553574911033997E-7"/>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20000"/>
                          <a:lumOff val="8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1C5-427A-BE79-89BCED793810}"/>
                </c:ext>
                <c:ext xmlns:c15="http://schemas.microsoft.com/office/drawing/2012/chart" uri="{CE6537A1-D6FC-4f65-9D91-7224C49458BB}">
                  <c15:layout>
                    <c:manualLayout>
                      <c:w val="4.8259099884839195E-2"/>
                      <c:h val="7.4505280328049206E-2"/>
                    </c:manualLayout>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20000"/>
                        <a:lumOff val="8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Hoja1!$A$2:$A$8</c:f>
              <c:strCache>
                <c:ptCount val="7"/>
                <c:pt idx="0">
                  <c:v>Enseñarles a manejar</c:v>
                </c:pt>
                <c:pt idx="1">
                  <c:v>Quedarse en casa cuando el hijo/a está enfermo/a</c:v>
                </c:pt>
                <c:pt idx="2">
                  <c:v>Preparar su comida</c:v>
                </c:pt>
                <c:pt idx="3">
                  <c:v>Reuniones de apoderados/as</c:v>
                </c:pt>
                <c:pt idx="4">
                  <c:v>Llevar al hijo al médico</c:v>
                </c:pt>
                <c:pt idx="5">
                  <c:v>Mudar, asear</c:v>
                </c:pt>
                <c:pt idx="6">
                  <c:v>Enseñarles sobre sexualidad</c:v>
                </c:pt>
              </c:strCache>
            </c:strRef>
          </c:cat>
          <c:val>
            <c:numRef>
              <c:f>Hoja1!$C$2:$C$8</c:f>
              <c:numCache>
                <c:formatCode>###0.0</c:formatCode>
                <c:ptCount val="7"/>
                <c:pt idx="0">
                  <c:v>0.76542358188399195</c:v>
                </c:pt>
                <c:pt idx="1">
                  <c:v>7.6119761254974048</c:v>
                </c:pt>
                <c:pt idx="2">
                  <c:v>6.6556417332539795</c:v>
                </c:pt>
                <c:pt idx="3">
                  <c:v>4.7580521846061981</c:v>
                </c:pt>
                <c:pt idx="4">
                  <c:v>4.9082171514575998</c:v>
                </c:pt>
                <c:pt idx="5">
                  <c:v>4.5330650520169664</c:v>
                </c:pt>
                <c:pt idx="6">
                  <c:v>2.0616509033149262</c:v>
                </c:pt>
              </c:numCache>
            </c:numRef>
          </c:val>
          <c:extLst xmlns:c16r2="http://schemas.microsoft.com/office/drawing/2015/06/chart">
            <c:ext xmlns:c16="http://schemas.microsoft.com/office/drawing/2014/chart" uri="{C3380CC4-5D6E-409C-BE32-E72D297353CC}">
              <c16:uniqueId val="{00000001-B77F-48CF-A95E-98C790DDF1A6}"/>
            </c:ext>
          </c:extLst>
        </c:ser>
        <c:dLbls>
          <c:showLegendKey val="0"/>
          <c:showVal val="1"/>
          <c:showCatName val="0"/>
          <c:showSerName val="0"/>
          <c:showPercent val="0"/>
          <c:showBubbleSize val="0"/>
        </c:dLbls>
        <c:gapWidth val="53"/>
        <c:overlap val="100"/>
        <c:axId val="197281672"/>
        <c:axId val="194373312"/>
      </c:barChart>
      <c:catAx>
        <c:axId val="1972816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F4E79"/>
                </a:solidFill>
                <a:latin typeface="Verdana" panose="020B0604030504040204" pitchFamily="34" charset="0"/>
                <a:ea typeface="Verdana" panose="020B0604030504040204" pitchFamily="34" charset="0"/>
                <a:cs typeface="Verdana" panose="020B0604030504040204" pitchFamily="34" charset="0"/>
              </a:defRPr>
            </a:pPr>
            <a:endParaRPr lang="es-CL"/>
          </a:p>
        </c:txPr>
        <c:crossAx val="194373312"/>
        <c:crosses val="autoZero"/>
        <c:auto val="1"/>
        <c:lblAlgn val="ctr"/>
        <c:lblOffset val="100"/>
        <c:noMultiLvlLbl val="0"/>
      </c:catAx>
      <c:valAx>
        <c:axId val="194373312"/>
        <c:scaling>
          <c:orientation val="minMax"/>
          <c:min val="0"/>
        </c:scaling>
        <c:delete val="1"/>
        <c:axPos val="b"/>
        <c:numFmt formatCode="0%" sourceLinked="1"/>
        <c:majorTickMark val="out"/>
        <c:minorTickMark val="none"/>
        <c:tickLblPos val="nextTo"/>
        <c:crossAx val="197281672"/>
        <c:crosses val="autoZero"/>
        <c:crossBetween val="between"/>
      </c:valAx>
      <c:spPr>
        <a:noFill/>
        <a:ln>
          <a:noFill/>
        </a:ln>
        <a:effectLst/>
      </c:spPr>
    </c:plotArea>
    <c:legend>
      <c:legendPos val="t"/>
      <c:layout>
        <c:manualLayout>
          <c:xMode val="edge"/>
          <c:yMode val="edge"/>
          <c:x val="0.16818870030775507"/>
          <c:y val="2.2179648164415811E-2"/>
          <c:w val="0.74592814387196049"/>
          <c:h val="6.6662649879991223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Hoja1!$B$1</c:f>
              <c:strCache>
                <c:ptCount val="1"/>
                <c:pt idx="0">
                  <c:v> 1-2 (Inclinado hacia mujer)</c:v>
                </c:pt>
              </c:strCache>
            </c:strRef>
          </c:tx>
          <c:spPr>
            <a:solidFill>
              <a:schemeClr val="accent5">
                <a:shade val="65000"/>
              </a:schemeClr>
            </a:solidFill>
            <a:ln w="19050">
              <a:noFill/>
            </a:ln>
            <a:effectLst/>
          </c:spPr>
          <c:invertIfNegative val="0"/>
          <c:dLbls>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Hoja1!$B$2:$B$16</c:f>
              <c:numCache>
                <c:formatCode>General</c:formatCode>
                <c:ptCount val="15"/>
                <c:pt idx="0" formatCode="###0.0">
                  <c:v>63.5</c:v>
                </c:pt>
                <c:pt idx="2" formatCode="###0.0">
                  <c:v>60.8</c:v>
                </c:pt>
                <c:pt idx="3" formatCode="###0.0">
                  <c:v>66.400000000000006</c:v>
                </c:pt>
                <c:pt idx="5" formatCode="###0.0">
                  <c:v>62.4</c:v>
                </c:pt>
                <c:pt idx="6" formatCode="###0.0">
                  <c:v>66</c:v>
                </c:pt>
                <c:pt idx="7" formatCode="###0.0">
                  <c:v>61.7</c:v>
                </c:pt>
                <c:pt idx="9" formatCode="###0.0">
                  <c:v>73.400000000000006</c:v>
                </c:pt>
                <c:pt idx="10" formatCode="###0.0">
                  <c:v>59.6</c:v>
                </c:pt>
                <c:pt idx="11" formatCode="###0.0">
                  <c:v>57.7</c:v>
                </c:pt>
                <c:pt idx="13" formatCode="###0.0">
                  <c:v>68.8</c:v>
                </c:pt>
                <c:pt idx="14" formatCode="###0.0">
                  <c:v>59.7</c:v>
                </c:pt>
              </c:numCache>
            </c:numRef>
          </c:val>
          <c:extLst xmlns:c16r2="http://schemas.microsoft.com/office/drawing/2015/06/chart">
            <c:ext xmlns:c16="http://schemas.microsoft.com/office/drawing/2014/chart" uri="{C3380CC4-5D6E-409C-BE32-E72D297353CC}">
              <c16:uniqueId val="{00000000-C007-4B3A-93F2-3D9DA9688702}"/>
            </c:ext>
          </c:extLst>
        </c:ser>
        <c:ser>
          <c:idx val="1"/>
          <c:order val="1"/>
          <c:tx>
            <c:strRef>
              <c:f>Hoja1!$C$1</c:f>
              <c:strCache>
                <c:ptCount val="1"/>
                <c:pt idx="0">
                  <c:v>3</c:v>
                </c:pt>
              </c:strCache>
            </c:strRef>
          </c:tx>
          <c:spPr>
            <a:solidFill>
              <a:schemeClr val="accent5"/>
            </a:solidFill>
            <a:ln>
              <a:no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Hoja1!$C$2:$C$16</c:f>
            </c:numRef>
          </c:val>
          <c:extLst xmlns:c16r2="http://schemas.microsoft.com/office/drawing/2015/06/chart">
            <c:ext xmlns:c16="http://schemas.microsoft.com/office/drawing/2014/chart" uri="{C3380CC4-5D6E-409C-BE32-E72D297353CC}">
              <c16:uniqueId val="{00000001-C007-4B3A-93F2-3D9DA9688702}"/>
            </c:ext>
          </c:extLst>
        </c:ser>
        <c:ser>
          <c:idx val="2"/>
          <c:order val="2"/>
          <c:tx>
            <c:strRef>
              <c:f>Hoja1!$D$1</c:f>
              <c:strCache>
                <c:ptCount val="1"/>
                <c:pt idx="0">
                  <c:v> 4-5 (Inclinado hacia hombre)</c:v>
                </c:pt>
              </c:strCache>
            </c:strRef>
          </c:tx>
          <c:spPr>
            <a:solidFill>
              <a:schemeClr val="accent5">
                <a:tint val="65000"/>
              </a:schemeClr>
            </a:solidFill>
            <a:ln w="19050">
              <a:noFill/>
            </a:ln>
            <a:effectLst/>
          </c:spPr>
          <c:invertIfNegative val="0"/>
          <c:dLbls>
            <c:numFmt formatCode="#,##0.0;[Red]#,##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Hoja1!$D$2:$D$16</c:f>
              <c:numCache>
                <c:formatCode>General</c:formatCode>
                <c:ptCount val="15"/>
                <c:pt idx="0" formatCode="###0.0">
                  <c:v>3.6</c:v>
                </c:pt>
                <c:pt idx="2" formatCode="###0.0">
                  <c:v>3.3</c:v>
                </c:pt>
                <c:pt idx="3" formatCode="###0.0">
                  <c:v>3.9</c:v>
                </c:pt>
                <c:pt idx="5" formatCode="###0.0">
                  <c:v>5.0999999999999996</c:v>
                </c:pt>
                <c:pt idx="6" formatCode="###0.0">
                  <c:v>3.4</c:v>
                </c:pt>
                <c:pt idx="7" formatCode="###0.0">
                  <c:v>3.2</c:v>
                </c:pt>
                <c:pt idx="9" formatCode="###0.0">
                  <c:v>3.7</c:v>
                </c:pt>
                <c:pt idx="10" formatCode="###0.0">
                  <c:v>4.4000000000000004</c:v>
                </c:pt>
                <c:pt idx="11" formatCode="###0.0">
                  <c:v>2.9</c:v>
                </c:pt>
                <c:pt idx="13" formatCode="###0.0">
                  <c:v>2.4</c:v>
                </c:pt>
                <c:pt idx="14" formatCode="###0.0">
                  <c:v>4.5</c:v>
                </c:pt>
              </c:numCache>
            </c:numRef>
          </c:val>
          <c:extLst xmlns:c16r2="http://schemas.microsoft.com/office/drawing/2015/06/chart">
            <c:ext xmlns:c16="http://schemas.microsoft.com/office/drawing/2014/chart" uri="{C3380CC4-5D6E-409C-BE32-E72D297353CC}">
              <c16:uniqueId val="{00000002-C007-4B3A-93F2-3D9DA9688702}"/>
            </c:ext>
          </c:extLst>
        </c:ser>
        <c:dLbls>
          <c:showLegendKey val="0"/>
          <c:showVal val="0"/>
          <c:showCatName val="0"/>
          <c:showSerName val="0"/>
          <c:showPercent val="0"/>
          <c:showBubbleSize val="0"/>
        </c:dLbls>
        <c:gapWidth val="150"/>
        <c:axId val="194374096"/>
        <c:axId val="194374488"/>
      </c:barChart>
      <c:catAx>
        <c:axId val="1943740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194374488"/>
        <c:crosses val="autoZero"/>
        <c:auto val="1"/>
        <c:lblAlgn val="ctr"/>
        <c:lblOffset val="100"/>
        <c:noMultiLvlLbl val="0"/>
      </c:catAx>
      <c:valAx>
        <c:axId val="194374488"/>
        <c:scaling>
          <c:orientation val="minMax"/>
          <c:max val="100"/>
          <c:min val="0"/>
        </c:scaling>
        <c:delete val="1"/>
        <c:axPos val="l"/>
        <c:numFmt formatCode="###0.0" sourceLinked="0"/>
        <c:majorTickMark val="out"/>
        <c:minorTickMark val="none"/>
        <c:tickLblPos val="nextTo"/>
        <c:crossAx val="194374096"/>
        <c:crosses val="autoZero"/>
        <c:crossBetween val="between"/>
      </c:valAx>
      <c:spPr>
        <a:noFill/>
        <a:ln>
          <a:noFill/>
        </a:ln>
        <a:effectLst/>
      </c:spPr>
    </c:plotArea>
    <c:legend>
      <c:legendPos val="t"/>
      <c:layout>
        <c:manualLayout>
          <c:xMode val="edge"/>
          <c:yMode val="edge"/>
          <c:x val="0.21635348197960855"/>
          <c:y val="2.2130081314979885E-2"/>
          <c:w val="0.66262606670716373"/>
          <c:h val="6.6513672876158378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Hoja1!$B$1</c:f>
              <c:strCache>
                <c:ptCount val="1"/>
                <c:pt idx="0">
                  <c:v> 1-2 (Inclinado hacia mujer)</c:v>
                </c:pt>
              </c:strCache>
            </c:strRef>
          </c:tx>
          <c:spPr>
            <a:solidFill>
              <a:schemeClr val="accent5">
                <a:shade val="65000"/>
              </a:schemeClr>
            </a:solidFill>
            <a:ln w="19050">
              <a:noFill/>
            </a:ln>
            <a:effectLst/>
          </c:spPr>
          <c:invertIfNegative val="0"/>
          <c:dLbls>
            <c:numFmt formatCode="#,##0.0;[Red]#,##0.0" sourceLinked="0"/>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Hoja1!$B$2:$B$16</c:f>
              <c:numCache>
                <c:formatCode>General</c:formatCode>
                <c:ptCount val="15"/>
                <c:pt idx="0" formatCode="###0.0">
                  <c:v>57.752458990001116</c:v>
                </c:pt>
                <c:pt idx="2" formatCode="###0.0">
                  <c:v>54.047751519755465</c:v>
                </c:pt>
                <c:pt idx="3" formatCode="###0.0">
                  <c:v>61.592980583392702</c:v>
                </c:pt>
                <c:pt idx="5" formatCode="###0.0">
                  <c:v>60.647418155773806</c:v>
                </c:pt>
                <c:pt idx="6" formatCode="###0.0">
                  <c:v>60.894226013062791</c:v>
                </c:pt>
                <c:pt idx="7" formatCode="###0.0">
                  <c:v>53.902111065741664</c:v>
                </c:pt>
                <c:pt idx="9" formatCode="###0.0">
                  <c:v>63.689355028130493</c:v>
                </c:pt>
                <c:pt idx="10" formatCode="###0.0">
                  <c:v>54.809448182596654</c:v>
                </c:pt>
                <c:pt idx="11" formatCode="###0.0">
                  <c:v>54.627616795485878</c:v>
                </c:pt>
                <c:pt idx="13" formatCode="###0.0">
                  <c:v>61.804345233917886</c:v>
                </c:pt>
                <c:pt idx="14" formatCode="###0.0">
                  <c:v>54.794161420913127</c:v>
                </c:pt>
              </c:numCache>
            </c:numRef>
          </c:val>
          <c:extLst xmlns:c16r2="http://schemas.microsoft.com/office/drawing/2015/06/chart">
            <c:ext xmlns:c16="http://schemas.microsoft.com/office/drawing/2014/chart" uri="{C3380CC4-5D6E-409C-BE32-E72D297353CC}">
              <c16:uniqueId val="{00000000-C007-4B3A-93F2-3D9DA9688702}"/>
            </c:ext>
          </c:extLst>
        </c:ser>
        <c:ser>
          <c:idx val="1"/>
          <c:order val="1"/>
          <c:tx>
            <c:strRef>
              <c:f>Hoja1!$C$1</c:f>
              <c:strCache>
                <c:ptCount val="1"/>
                <c:pt idx="0">
                  <c:v>3</c:v>
                </c:pt>
              </c:strCache>
            </c:strRef>
          </c:tx>
          <c:spPr>
            <a:solidFill>
              <a:schemeClr val="accent5"/>
            </a:solidFill>
            <a:ln w="19050">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Hoja1!$C$2:$C$16</c:f>
            </c:numRef>
          </c:val>
          <c:extLst xmlns:c16r2="http://schemas.microsoft.com/office/drawing/2015/06/chart">
            <c:ext xmlns:c16="http://schemas.microsoft.com/office/drawing/2014/chart" uri="{C3380CC4-5D6E-409C-BE32-E72D297353CC}">
              <c16:uniqueId val="{00000001-C007-4B3A-93F2-3D9DA9688702}"/>
            </c:ext>
          </c:extLst>
        </c:ser>
        <c:ser>
          <c:idx val="2"/>
          <c:order val="2"/>
          <c:tx>
            <c:strRef>
              <c:f>Hoja1!$D$1</c:f>
              <c:strCache>
                <c:ptCount val="1"/>
                <c:pt idx="0">
                  <c:v> 4-5 (Inclinado hacia hombre)</c:v>
                </c:pt>
              </c:strCache>
            </c:strRef>
          </c:tx>
          <c:spPr>
            <a:solidFill>
              <a:schemeClr val="accent5">
                <a:tint val="65000"/>
              </a:schemeClr>
            </a:solidFill>
            <a:ln w="19050">
              <a:noFill/>
            </a:ln>
            <a:effectLst/>
          </c:spPr>
          <c:invertIfNegative val="0"/>
          <c:dLbls>
            <c:dLbl>
              <c:idx val="5"/>
              <c:layout>
                <c:manualLayout>
                  <c:x val="7.348719662083828E-3"/>
                  <c:y val="1.106504065748994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D6A-466D-92B8-28EB1FC9CD7E}"/>
                </c:ext>
                <c:ext xmlns:c15="http://schemas.microsoft.com/office/drawing/2012/chart" uri="{CE6537A1-D6FC-4f65-9D91-7224C49458BB}"/>
              </c:extLst>
            </c:dLbl>
            <c:dLbl>
              <c:idx val="7"/>
              <c:layout>
                <c:manualLayout>
                  <c:x val="1.175795145933421E-2"/>
                  <c:y val="1.106504065748994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D6A-466D-92B8-28EB1FC9CD7E}"/>
                </c:ext>
                <c:ext xmlns:c15="http://schemas.microsoft.com/office/drawing/2012/chart" uri="{CE6537A1-D6FC-4f65-9D91-7224C49458BB}"/>
              </c:extLst>
            </c:dLbl>
            <c:dLbl>
              <c:idx val="14"/>
              <c:layout>
                <c:manualLayout>
                  <c:x val="1.1757951459334318E-2"/>
                  <c:y val="3.319512197246969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D6A-466D-92B8-28EB1FC9CD7E}"/>
                </c:ex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Hoja1!$A$2:$A$16</c:f>
              <c:strCache>
                <c:ptCount val="15"/>
                <c:pt idx="0">
                  <c:v>Total</c:v>
                </c:pt>
                <c:pt idx="2">
                  <c:v>Hombre</c:v>
                </c:pt>
                <c:pt idx="3">
                  <c:v>Mujer</c:v>
                </c:pt>
                <c:pt idx="5">
                  <c:v>15-19</c:v>
                </c:pt>
                <c:pt idx="6">
                  <c:v>20-24</c:v>
                </c:pt>
                <c:pt idx="7">
                  <c:v>25-29</c:v>
                </c:pt>
                <c:pt idx="9">
                  <c:v>Alto</c:v>
                </c:pt>
                <c:pt idx="10">
                  <c:v>Medio</c:v>
                </c:pt>
                <c:pt idx="11">
                  <c:v>Bajo</c:v>
                </c:pt>
                <c:pt idx="13">
                  <c:v>RM</c:v>
                </c:pt>
                <c:pt idx="14">
                  <c:v>Regiones</c:v>
                </c:pt>
              </c:strCache>
            </c:strRef>
          </c:cat>
          <c:val>
            <c:numRef>
              <c:f>Hoja1!$D$2:$D$16</c:f>
              <c:numCache>
                <c:formatCode>General</c:formatCode>
                <c:ptCount val="15"/>
                <c:pt idx="0" formatCode="###0.0">
                  <c:v>18.352087327495866</c:v>
                </c:pt>
                <c:pt idx="2" formatCode="###0.0">
                  <c:v>22.446001405638722</c:v>
                </c:pt>
                <c:pt idx="3" formatCode="###0.0">
                  <c:v>14.108090859523108</c:v>
                </c:pt>
                <c:pt idx="5" formatCode="###0.0">
                  <c:v>18.205376599919486</c:v>
                </c:pt>
                <c:pt idx="6" formatCode="###0.0">
                  <c:v>14.168057082383369</c:v>
                </c:pt>
                <c:pt idx="7" formatCode="###0.0">
                  <c:v>22.218496266988151</c:v>
                </c:pt>
                <c:pt idx="9" formatCode="###0.0">
                  <c:v>14.47088402465597</c:v>
                </c:pt>
                <c:pt idx="10" formatCode="###0.0">
                  <c:v>19.305624740633561</c:v>
                </c:pt>
                <c:pt idx="11" formatCode="###0.0">
                  <c:v>21.158164442197251</c:v>
                </c:pt>
                <c:pt idx="13" formatCode="###0.0">
                  <c:v>13.090557481146677</c:v>
                </c:pt>
                <c:pt idx="14" formatCode="###0.0">
                  <c:v>22.193550294900444</c:v>
                </c:pt>
              </c:numCache>
            </c:numRef>
          </c:val>
          <c:extLst xmlns:c16r2="http://schemas.microsoft.com/office/drawing/2015/06/chart">
            <c:ext xmlns:c16="http://schemas.microsoft.com/office/drawing/2014/chart" uri="{C3380CC4-5D6E-409C-BE32-E72D297353CC}">
              <c16:uniqueId val="{00000002-C007-4B3A-93F2-3D9DA9688702}"/>
            </c:ext>
          </c:extLst>
        </c:ser>
        <c:dLbls>
          <c:showLegendKey val="0"/>
          <c:showVal val="0"/>
          <c:showCatName val="0"/>
          <c:showSerName val="0"/>
          <c:showPercent val="0"/>
          <c:showBubbleSize val="0"/>
        </c:dLbls>
        <c:gapWidth val="150"/>
        <c:axId val="199750032"/>
        <c:axId val="199750424"/>
      </c:barChart>
      <c:catAx>
        <c:axId val="1997500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199750424"/>
        <c:crosses val="autoZero"/>
        <c:auto val="1"/>
        <c:lblAlgn val="ctr"/>
        <c:lblOffset val="100"/>
        <c:noMultiLvlLbl val="0"/>
      </c:catAx>
      <c:valAx>
        <c:axId val="199750424"/>
        <c:scaling>
          <c:orientation val="minMax"/>
          <c:max val="100"/>
          <c:min val="0"/>
        </c:scaling>
        <c:delete val="1"/>
        <c:axPos val="l"/>
        <c:numFmt formatCode="###0.0" sourceLinked="0"/>
        <c:majorTickMark val="out"/>
        <c:minorTickMark val="none"/>
        <c:tickLblPos val="nextTo"/>
        <c:crossAx val="199750032"/>
        <c:crosses val="autoZero"/>
        <c:crossBetween val="between"/>
      </c:valAx>
      <c:spPr>
        <a:noFill/>
        <a:ln>
          <a:noFill/>
        </a:ln>
        <a:effectLst/>
      </c:spPr>
    </c:plotArea>
    <c:legend>
      <c:legendPos val="t"/>
      <c:layout>
        <c:manualLayout>
          <c:xMode val="edge"/>
          <c:yMode val="edge"/>
          <c:x val="0.21635348197960855"/>
          <c:y val="2.2130081314979885E-2"/>
          <c:w val="0.66262606670716373"/>
          <c:h val="6.6513672876158378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093874643159962"/>
          <c:y val="9.1469061846913446E-2"/>
          <c:w val="0.61965241647810798"/>
          <c:h val="0.87742364083835667"/>
        </c:manualLayout>
      </c:layout>
      <c:barChart>
        <c:barDir val="bar"/>
        <c:grouping val="stacked"/>
        <c:varyColors val="0"/>
        <c:ser>
          <c:idx val="0"/>
          <c:order val="0"/>
          <c:tx>
            <c:strRef>
              <c:f>Hoja1!$B$1</c:f>
              <c:strCache>
                <c:ptCount val="1"/>
                <c:pt idx="0">
                  <c:v>No</c:v>
                </c:pt>
              </c:strCache>
            </c:strRef>
          </c:tx>
          <c:spPr>
            <a:solidFill>
              <a:schemeClr val="accent5">
                <a:lumMod val="50000"/>
              </a:schemeClr>
            </a:solidFill>
            <a:ln>
              <a:solidFill>
                <a:schemeClr val="accent5">
                  <a:lumMod val="50000"/>
                </a:schemeClr>
              </a:solidFill>
            </a:ln>
            <a:effectLst/>
          </c:spPr>
          <c:invertIfNegative val="0"/>
          <c:dLbls>
            <c:dLbl>
              <c:idx val="0"/>
              <c:layout>
                <c:manualLayout>
                  <c:x val="-7.8078385543990728E-2"/>
                  <c:y val="-1.0369099104909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6D98-438B-AC8E-A62018CC8DB9}"/>
                </c:ext>
                <c:ext xmlns:c15="http://schemas.microsoft.com/office/drawing/2012/chart" uri="{CE6537A1-D6FC-4f65-9D91-7224C49458BB}">
                  <c15:layout/>
                </c:ext>
              </c:extLst>
            </c:dLbl>
            <c:dLbl>
              <c:idx val="1"/>
              <c:layout>
                <c:manualLayout>
                  <c:x val="-7.7786738845769962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6D98-438B-AC8E-A62018CC8DB9}"/>
                </c:ext>
                <c:ext xmlns:c15="http://schemas.microsoft.com/office/drawing/2012/chart" uri="{CE6537A1-D6FC-4f65-9D91-7224C49458BB}">
                  <c15:layout/>
                </c:ext>
              </c:extLst>
            </c:dLbl>
            <c:dLbl>
              <c:idx val="2"/>
              <c:layout>
                <c:manualLayout>
                  <c:x val="-7.7411462889528229E-2"/>
                  <c:y val="-1.0369099104910004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6D98-438B-AC8E-A62018CC8DB9}"/>
                </c:ext>
                <c:ext xmlns:c15="http://schemas.microsoft.com/office/drawing/2012/chart" uri="{CE6537A1-D6FC-4f65-9D91-7224C49458BB}">
                  <c15:layout/>
                </c:ext>
              </c:extLst>
            </c:dLbl>
            <c:dLbl>
              <c:idx val="3"/>
              <c:layout>
                <c:manualLayout>
                  <c:x val="-8.8970738011738965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6D98-438B-AC8E-A62018CC8DB9}"/>
                </c:ext>
                <c:ext xmlns:c15="http://schemas.microsoft.com/office/drawing/2012/chart" uri="{CE6537A1-D6FC-4f65-9D91-7224C49458BB}">
                  <c15:layout/>
                </c:ext>
              </c:extLst>
            </c:dLbl>
            <c:dLbl>
              <c:idx val="4"/>
              <c:layout>
                <c:manualLayout>
                  <c:x val="-9.0997847671320853E-2"/>
                  <c:y val="-6.9127327366067751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6D98-438B-AC8E-A62018CC8DB9}"/>
                </c:ext>
                <c:ext xmlns:c15="http://schemas.microsoft.com/office/drawing/2012/chart" uri="{CE6537A1-D6FC-4f65-9D91-7224C49458BB}">
                  <c15:layout/>
                </c:ext>
              </c:extLst>
            </c:dLbl>
            <c:dLbl>
              <c:idx val="5"/>
              <c:layout>
                <c:manualLayout>
                  <c:x val="-0.11822769028542186"/>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B9B-418D-B819-0A0F56CD6731}"/>
                </c:ext>
                <c:ext xmlns:c15="http://schemas.microsoft.com/office/drawing/2012/chart" uri="{CE6537A1-D6FC-4f65-9D91-7224C49458BB}">
                  <c15:layout/>
                </c:ext>
              </c:extLst>
            </c:dLbl>
            <c:numFmt formatCode="#,##0.0;#,##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Hoja1!$A$2:$A$7</c:f>
              <c:strCache>
                <c:ptCount val="6"/>
                <c:pt idx="0">
                  <c:v>Tu padre te llama/llamaba la atención respecto de tu forma de hablar, de comer, o de vestir</c:v>
                </c:pt>
                <c:pt idx="1">
                  <c:v>Tu padre conoce/conocía bien a tus amigos/as o tus pares</c:v>
                </c:pt>
                <c:pt idx="2">
                  <c:v>Tu padre sabe/sabía dónde estabas cuando salías/sales de casa</c:v>
                </c:pt>
                <c:pt idx="3">
                  <c:v>Tu padre es/era quién ejercía la figura de autoridad en tu casa/hogar</c:v>
                </c:pt>
                <c:pt idx="4">
                  <c:v>Tienes la confianza con tu padre para contarle secretos y expresarle tus sentimientos</c:v>
                </c:pt>
                <c:pt idx="5">
                  <c:v>Con tu padre conversas/conversabas frecuentemente respecto de tus problemas personales </c:v>
                </c:pt>
              </c:strCache>
            </c:strRef>
          </c:cat>
          <c:val>
            <c:numRef>
              <c:f>Hoja1!$B$2:$B$7</c:f>
              <c:numCache>
                <c:formatCode>###0.0</c:formatCode>
                <c:ptCount val="6"/>
                <c:pt idx="0">
                  <c:v>-30.5579860074848</c:v>
                </c:pt>
                <c:pt idx="1">
                  <c:v>-31.014689540217699</c:v>
                </c:pt>
                <c:pt idx="2">
                  <c:v>-34.811379236837503</c:v>
                </c:pt>
                <c:pt idx="3">
                  <c:v>-40.655296549614</c:v>
                </c:pt>
                <c:pt idx="4">
                  <c:v>-42.1247261750528</c:v>
                </c:pt>
                <c:pt idx="5">
                  <c:v>-58.413816993799003</c:v>
                </c:pt>
              </c:numCache>
            </c:numRef>
          </c:val>
          <c:extLst xmlns:c16r2="http://schemas.microsoft.com/office/drawing/2015/06/chart">
            <c:ext xmlns:c16="http://schemas.microsoft.com/office/drawing/2014/chart" uri="{C3380CC4-5D6E-409C-BE32-E72D297353CC}">
              <c16:uniqueId val="{00000000-6D98-438B-AC8E-A62018CC8DB9}"/>
            </c:ext>
          </c:extLst>
        </c:ser>
        <c:ser>
          <c:idx val="1"/>
          <c:order val="1"/>
          <c:tx>
            <c:strRef>
              <c:f>Hoja1!$C$1</c:f>
              <c:strCache>
                <c:ptCount val="1"/>
                <c:pt idx="0">
                  <c:v>Sí</c:v>
                </c:pt>
              </c:strCache>
            </c:strRef>
          </c:tx>
          <c:spPr>
            <a:solidFill>
              <a:schemeClr val="accent5">
                <a:lumMod val="60000"/>
                <a:lumOff val="40000"/>
              </a:schemeClr>
            </a:solidFill>
            <a:ln>
              <a:noFill/>
            </a:ln>
            <a:effectLst/>
          </c:spPr>
          <c:invertIfNegative val="0"/>
          <c:dLbls>
            <c:dLbl>
              <c:idx val="0"/>
              <c:layout>
                <c:manualLayout>
                  <c:x val="7.8968136504798836E-2"/>
                  <c:y val="1.036991556940642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6D98-438B-AC8E-A62018CC8DB9}"/>
                </c:ext>
                <c:ext xmlns:c15="http://schemas.microsoft.com/office/drawing/2012/chart" uri="{CE6537A1-D6FC-4f65-9D91-7224C49458BB}">
                  <c15:layout/>
                </c:ext>
              </c:extLst>
            </c:dLbl>
            <c:dLbl>
              <c:idx val="1"/>
              <c:layout>
                <c:manualLayout>
                  <c:x val="7.6464110295556373E-2"/>
                  <c:y val="3.45691067796762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6D98-438B-AC8E-A62018CC8DB9}"/>
                </c:ext>
                <c:ext xmlns:c15="http://schemas.microsoft.com/office/drawing/2012/chart" uri="{CE6537A1-D6FC-4f65-9D91-7224C49458BB}">
                  <c15:layout/>
                </c:ext>
              </c:extLst>
            </c:dLbl>
            <c:dLbl>
              <c:idx val="2"/>
              <c:layout>
                <c:manualLayout>
                  <c:x val="7.2615756651398009E-2"/>
                  <c:y val="-3.455822058638961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6D98-438B-AC8E-A62018CC8DB9}"/>
                </c:ext>
                <c:ext xmlns:c15="http://schemas.microsoft.com/office/drawing/2012/chart" uri="{CE6537A1-D6FC-4f65-9D91-7224C49458BB}">
                  <c15:layout/>
                </c:ext>
              </c:extLst>
            </c:dLbl>
            <c:dLbl>
              <c:idx val="3"/>
              <c:layout>
                <c:manualLayout>
                  <c:x val="2.6093862053212662E-2"/>
                  <c:y val="6.8038708037651378E-7"/>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6D98-438B-AC8E-A62018CC8DB9}"/>
                </c:ext>
                <c:ext xmlns:c15="http://schemas.microsoft.com/office/drawing/2012/chart" uri="{CE6537A1-D6FC-4f65-9D91-7224C49458BB}">
                  <c15:layout>
                    <c:manualLayout>
                      <c:w val="9.0221881689428837E-2"/>
                      <c:h val="4.704114627260824E-2"/>
                    </c:manualLayout>
                  </c15:layout>
                </c:ext>
              </c:extLst>
            </c:dLbl>
            <c:dLbl>
              <c:idx val="4"/>
              <c:layout>
                <c:manualLayout>
                  <c:x val="5.7345260612385054E-2"/>
                  <c:y val="6.9127327366067751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6D98-438B-AC8E-A62018CC8DB9}"/>
                </c:ext>
                <c:ext xmlns:c15="http://schemas.microsoft.com/office/drawing/2012/chart" uri="{CE6537A1-D6FC-4f65-9D91-7224C49458BB}">
                  <c15:layout/>
                </c:ext>
              </c:extLst>
            </c:dLbl>
            <c:dLbl>
              <c:idx val="5"/>
              <c:layout>
                <c:manualLayout>
                  <c:x val="3.27394779223254E-2"/>
                  <c:y val="-3.455549903806874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B9B-418D-B819-0A0F56CD6731}"/>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Hoja1!$A$2:$A$7</c:f>
              <c:strCache>
                <c:ptCount val="6"/>
                <c:pt idx="0">
                  <c:v>Tu padre te llama/llamaba la atención respecto de tu forma de hablar, de comer, o de vestir</c:v>
                </c:pt>
                <c:pt idx="1">
                  <c:v>Tu padre conoce/conocía bien a tus amigos/as o tus pares</c:v>
                </c:pt>
                <c:pt idx="2">
                  <c:v>Tu padre sabe/sabía dónde estabas cuando salías/sales de casa</c:v>
                </c:pt>
                <c:pt idx="3">
                  <c:v>Tu padre es/era quién ejercía la figura de autoridad en tu casa/hogar</c:v>
                </c:pt>
                <c:pt idx="4">
                  <c:v>Tienes la confianza con tu padre para contarle secretos y expresarle tus sentimientos</c:v>
                </c:pt>
                <c:pt idx="5">
                  <c:v>Con tu padre conversas/conversabas frecuentemente respecto de tus problemas personales </c:v>
                </c:pt>
              </c:strCache>
            </c:strRef>
          </c:cat>
          <c:val>
            <c:numRef>
              <c:f>Hoja1!$C$2:$C$7</c:f>
              <c:numCache>
                <c:formatCode>###0.0</c:formatCode>
                <c:ptCount val="6"/>
                <c:pt idx="0">
                  <c:v>69.105649654054261</c:v>
                </c:pt>
                <c:pt idx="1">
                  <c:v>68.661483768759197</c:v>
                </c:pt>
                <c:pt idx="2">
                  <c:v>64.942681813189935</c:v>
                </c:pt>
                <c:pt idx="3">
                  <c:v>57.987569887070769</c:v>
                </c:pt>
                <c:pt idx="4">
                  <c:v>57.233191065514241</c:v>
                </c:pt>
                <c:pt idx="5">
                  <c:v>41.086641161513924</c:v>
                </c:pt>
              </c:numCache>
            </c:numRef>
          </c:val>
          <c:extLst xmlns:c16r2="http://schemas.microsoft.com/office/drawing/2015/06/chart">
            <c:ext xmlns:c16="http://schemas.microsoft.com/office/drawing/2014/chart" uri="{C3380CC4-5D6E-409C-BE32-E72D297353CC}">
              <c16:uniqueId val="{00000001-6D98-438B-AC8E-A62018CC8DB9}"/>
            </c:ext>
          </c:extLst>
        </c:ser>
        <c:dLbls>
          <c:showLegendKey val="0"/>
          <c:showVal val="1"/>
          <c:showCatName val="0"/>
          <c:showSerName val="0"/>
          <c:showPercent val="0"/>
          <c:showBubbleSize val="0"/>
        </c:dLbls>
        <c:gapWidth val="95"/>
        <c:overlap val="100"/>
        <c:axId val="199549536"/>
        <c:axId val="199549928"/>
      </c:barChart>
      <c:catAx>
        <c:axId val="19954953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199549928"/>
        <c:crosses val="autoZero"/>
        <c:auto val="1"/>
        <c:lblAlgn val="ctr"/>
        <c:lblOffset val="100"/>
        <c:noMultiLvlLbl val="0"/>
      </c:catAx>
      <c:valAx>
        <c:axId val="199549928"/>
        <c:scaling>
          <c:orientation val="minMax"/>
        </c:scaling>
        <c:delete val="1"/>
        <c:axPos val="t"/>
        <c:numFmt formatCode="###0.0" sourceLinked="1"/>
        <c:majorTickMark val="none"/>
        <c:minorTickMark val="none"/>
        <c:tickLblPos val="nextTo"/>
        <c:crossAx val="199549536"/>
        <c:crosses val="autoZero"/>
        <c:crossBetween val="between"/>
      </c:valAx>
      <c:spPr>
        <a:noFill/>
        <a:ln>
          <a:noFill/>
        </a:ln>
        <a:effectLst/>
      </c:spPr>
    </c:plotArea>
    <c:legend>
      <c:legendPos val="t"/>
      <c:layout>
        <c:manualLayout>
          <c:xMode val="edge"/>
          <c:yMode val="edge"/>
          <c:x val="0.39340494270851711"/>
          <c:y val="2.0738198209819945E-2"/>
          <c:w val="0.57538190302619019"/>
          <c:h val="7.073086363709350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093874643159962"/>
          <c:y val="9.1469061846913446E-2"/>
          <c:w val="0.61965241647810798"/>
          <c:h val="0.87742364083835667"/>
        </c:manualLayout>
      </c:layout>
      <c:barChart>
        <c:barDir val="bar"/>
        <c:grouping val="stacked"/>
        <c:varyColors val="0"/>
        <c:ser>
          <c:idx val="0"/>
          <c:order val="0"/>
          <c:tx>
            <c:strRef>
              <c:f>Hoja1!$B$1</c:f>
              <c:strCache>
                <c:ptCount val="1"/>
                <c:pt idx="0">
                  <c:v>No</c:v>
                </c:pt>
              </c:strCache>
            </c:strRef>
          </c:tx>
          <c:spPr>
            <a:solidFill>
              <a:schemeClr val="accent5">
                <a:lumMod val="50000"/>
              </a:schemeClr>
            </a:solidFill>
            <a:ln>
              <a:solidFill>
                <a:schemeClr val="accent5">
                  <a:lumMod val="50000"/>
                </a:schemeClr>
              </a:solidFill>
            </a:ln>
            <a:effectLst/>
          </c:spPr>
          <c:invertIfNegative val="0"/>
          <c:dLbls>
            <c:dLbl>
              <c:idx val="0"/>
              <c:layout>
                <c:manualLayout>
                  <c:x val="-7.203289701433381E-2"/>
                  <c:y val="-6.3365984742964628E-17"/>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54AA-4DF4-AD1B-2CA037E1102A}"/>
                </c:ext>
                <c:ext xmlns:c15="http://schemas.microsoft.com/office/drawing/2012/chart" uri="{CE6537A1-D6FC-4f65-9D91-7224C49458BB}">
                  <c15:layout/>
                </c:ext>
              </c:extLst>
            </c:dLbl>
            <c:dLbl>
              <c:idx val="1"/>
              <c:layout>
                <c:manualLayout>
                  <c:x val="-3.3184869480581379E-2"/>
                  <c:y val="6.9127327366066485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6D98-438B-AC8E-A62018CC8DB9}"/>
                </c:ext>
                <c:ext xmlns:c15="http://schemas.microsoft.com/office/drawing/2012/chart" uri="{CE6537A1-D6FC-4f65-9D91-7224C49458BB}">
                  <c15:layout/>
                </c:ext>
              </c:extLst>
            </c:dLbl>
            <c:dLbl>
              <c:idx val="2"/>
              <c:layout>
                <c:manualLayout>
                  <c:x val="-4.5552982906797643E-2"/>
                  <c:y val="-1.0369099104909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6D98-438B-AC8E-A62018CC8DB9}"/>
                </c:ext>
                <c:ext xmlns:c15="http://schemas.microsoft.com/office/drawing/2012/chart" uri="{CE6537A1-D6FC-4f65-9D91-7224C49458BB}">
                  <c15:layout/>
                </c:ext>
              </c:extLst>
            </c:dLbl>
            <c:dLbl>
              <c:idx val="3"/>
              <c:layout>
                <c:manualLayout>
                  <c:x val="-5.8687957495271399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6D98-438B-AC8E-A62018CC8DB9}"/>
                </c:ext>
                <c:ext xmlns:c15="http://schemas.microsoft.com/office/drawing/2012/chart" uri="{CE6537A1-D6FC-4f65-9D91-7224C49458BB}">
                  <c15:layout/>
                </c:ext>
              </c:extLst>
            </c:dLbl>
            <c:dLbl>
              <c:idx val="4"/>
              <c:layout>
                <c:manualLayout>
                  <c:x val="-5.8472348346118648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6D98-438B-AC8E-A62018CC8DB9}"/>
                </c:ext>
                <c:ext xmlns:c15="http://schemas.microsoft.com/office/drawing/2012/chart" uri="{CE6537A1-D6FC-4f65-9D91-7224C49458BB}">
                  <c15:layout/>
                </c:ext>
              </c:extLst>
            </c:dLbl>
            <c:dLbl>
              <c:idx val="5"/>
              <c:layout>
                <c:manualLayout>
                  <c:x val="-6.3483912722821209E-2"/>
                  <c:y val="-1.0369099104909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6D98-438B-AC8E-A62018CC8DB9}"/>
                </c:ext>
                <c:ext xmlns:c15="http://schemas.microsoft.com/office/drawing/2012/chart" uri="{CE6537A1-D6FC-4f65-9D91-7224C49458BB}">
                  <c15:layout/>
                </c:ext>
              </c:extLst>
            </c:dLbl>
            <c:dLbl>
              <c:idx val="6"/>
              <c:layout>
                <c:manualLayout>
                  <c:x val="-8.4450052428519107E-2"/>
                  <c:y val="-6.9127327366066485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4AA-4DF4-AD1B-2CA037E1102A}"/>
                </c:ext>
                <c:ext xmlns:c15="http://schemas.microsoft.com/office/drawing/2012/chart" uri="{CE6537A1-D6FC-4f65-9D91-7224C49458BB}">
                  <c15:layout/>
                </c:ext>
              </c:extLst>
            </c:dLbl>
            <c:numFmt formatCode="#,##0.0;#,##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Hoja1!$A$2:$A$8</c:f>
              <c:strCache>
                <c:ptCount val="7"/>
                <c:pt idx="0">
                  <c:v>Tu madre te llama/llamaba la atención respecto de tu forma de hablar, de comer, o de vestir</c:v>
                </c:pt>
                <c:pt idx="1">
                  <c:v>Tu madre conoce/conocía bien a tus amigos/as o pares</c:v>
                </c:pt>
                <c:pt idx="2">
                  <c:v>Tu madre sabe/sabía dónde estabas cuando salías/sales de casa</c:v>
                </c:pt>
                <c:pt idx="3">
                  <c:v>Tu madre es quién ejercía la figura de autoridad en tu casa/hogar</c:v>
                </c:pt>
                <c:pt idx="4">
                  <c:v>Tienes la confianza con tu madre para contarle secretos y expresarle tus sentimientos</c:v>
                </c:pt>
                <c:pt idx="5">
                  <c:v>Con tu madre conversas/conversabas frecuentemente respecto a tus problemas personales</c:v>
                </c:pt>
                <c:pt idx="6">
                  <c:v>Tu madre te exigía/exige una hora de llegada cuando sales a fiestas en las noches</c:v>
                </c:pt>
              </c:strCache>
            </c:strRef>
          </c:cat>
          <c:val>
            <c:numRef>
              <c:f>Hoja1!$B$2:$B$8</c:f>
              <c:numCache>
                <c:formatCode>###0.0</c:formatCode>
                <c:ptCount val="7"/>
                <c:pt idx="0">
                  <c:v>-29.868528326253099</c:v>
                </c:pt>
                <c:pt idx="1">
                  <c:v>-8.2298044334540901</c:v>
                </c:pt>
                <c:pt idx="2">
                  <c:v>-13.5262512187238</c:v>
                </c:pt>
                <c:pt idx="3">
                  <c:v>-23.446409837491601</c:v>
                </c:pt>
                <c:pt idx="4">
                  <c:v>-23.304192478395699</c:v>
                </c:pt>
                <c:pt idx="5">
                  <c:v>-24.147538314104999</c:v>
                </c:pt>
                <c:pt idx="6">
                  <c:v>-40.129360345367303</c:v>
                </c:pt>
              </c:numCache>
            </c:numRef>
          </c:val>
          <c:extLst xmlns:c16r2="http://schemas.microsoft.com/office/drawing/2015/06/chart">
            <c:ext xmlns:c16="http://schemas.microsoft.com/office/drawing/2014/chart" uri="{C3380CC4-5D6E-409C-BE32-E72D297353CC}">
              <c16:uniqueId val="{00000000-6D98-438B-AC8E-A62018CC8DB9}"/>
            </c:ext>
          </c:extLst>
        </c:ser>
        <c:ser>
          <c:idx val="1"/>
          <c:order val="1"/>
          <c:tx>
            <c:strRef>
              <c:f>Hoja1!$C$1</c:f>
              <c:strCache>
                <c:ptCount val="1"/>
                <c:pt idx="0">
                  <c:v>Sí</c:v>
                </c:pt>
              </c:strCache>
            </c:strRef>
          </c:tx>
          <c:spPr>
            <a:solidFill>
              <a:schemeClr val="accent5">
                <a:lumMod val="60000"/>
                <a:lumOff val="40000"/>
              </a:schemeClr>
            </a:solidFill>
            <a:ln>
              <a:noFill/>
            </a:ln>
            <a:effectLst/>
          </c:spPr>
          <c:invertIfNegative val="0"/>
          <c:dLbls>
            <c:dLbl>
              <c:idx val="0"/>
              <c:layout>
                <c:manualLayout>
                  <c:x val="4.7610423077361026E-2"/>
                  <c:y val="1.0886193285994722E-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54AA-4DF4-AD1B-2CA037E1102A}"/>
                </c:ext>
                <c:ext xmlns:c15="http://schemas.microsoft.com/office/drawing/2012/chart" uri="{CE6537A1-D6FC-4f65-9D91-7224C49458BB}">
                  <c15:layout/>
                </c:ext>
              </c:extLst>
            </c:dLbl>
            <c:dLbl>
              <c:idx val="1"/>
              <c:layout>
                <c:manualLayout>
                  <c:x val="0.11289214776313324"/>
                  <c:y val="-6.9121884269423483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6D98-438B-AC8E-A62018CC8DB9}"/>
                </c:ext>
                <c:ext xmlns:c15="http://schemas.microsoft.com/office/drawing/2012/chart" uri="{CE6537A1-D6FC-4f65-9D91-7224C49458BB}">
                  <c15:layout/>
                </c:ext>
              </c:extLst>
            </c:dLbl>
            <c:dLbl>
              <c:idx val="2"/>
              <c:layout>
                <c:manualLayout>
                  <c:x val="0.12097361863246439"/>
                  <c:y val="-1.7276388744873611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6D98-438B-AC8E-A62018CC8DB9}"/>
                </c:ext>
                <c:ext xmlns:c15="http://schemas.microsoft.com/office/drawing/2012/chart" uri="{CE6537A1-D6FC-4f65-9D91-7224C49458BB}">
                  <c15:layout>
                    <c:manualLayout>
                      <c:w val="8.1438078579605486E-2"/>
                      <c:h val="7.6575932967176227E-2"/>
                    </c:manualLayout>
                  </c15:layout>
                </c:ext>
              </c:extLst>
            </c:dLbl>
            <c:dLbl>
              <c:idx val="3"/>
              <c:layout>
                <c:manualLayout>
                  <c:x val="8.7610814824477343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6D98-438B-AC8E-A62018CC8DB9}"/>
                </c:ext>
                <c:ext xmlns:c15="http://schemas.microsoft.com/office/drawing/2012/chart" uri="{CE6537A1-D6FC-4f65-9D91-7224C49458BB}">
                  <c15:layout/>
                </c:ext>
              </c:extLst>
            </c:dLbl>
            <c:dLbl>
              <c:idx val="4"/>
              <c:layout>
                <c:manualLayout>
                  <c:x val="9.0796662636276643E-2"/>
                  <c:y val="-3.456366368303324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6D98-438B-AC8E-A62018CC8DB9}"/>
                </c:ext>
                <c:ext xmlns:c15="http://schemas.microsoft.com/office/drawing/2012/chart" uri="{CE6537A1-D6FC-4f65-9D91-7224C49458BB}">
                  <c15:layout/>
                </c:ext>
              </c:extLst>
            </c:dLbl>
            <c:dLbl>
              <c:idx val="5"/>
              <c:layout>
                <c:manualLayout>
                  <c:x val="7.9119401562319697E-2"/>
                  <c:y val="8.6413241530065351E-3"/>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6D98-438B-AC8E-A62018CC8DB9}"/>
                </c:ext>
                <c:ext xmlns:c15="http://schemas.microsoft.com/office/drawing/2012/chart" uri="{CE6537A1-D6FC-4f65-9D91-7224C49458BB}">
                  <c15:layout>
                    <c:manualLayout>
                      <c:w val="6.3109288401465638E-2"/>
                      <c:h val="4.3584779904304913E-2"/>
                    </c:manualLayout>
                  </c15:layout>
                </c:ext>
              </c:extLst>
            </c:dLbl>
            <c:dLbl>
              <c:idx val="6"/>
              <c:layout>
                <c:manualLayout>
                  <c:x val="6.5209413051440152E-2"/>
                  <c:y val="5.4430966429973609E-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54AA-4DF4-AD1B-2CA037E1102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Hoja1!$A$2:$A$8</c:f>
              <c:strCache>
                <c:ptCount val="7"/>
                <c:pt idx="0">
                  <c:v>Tu madre te llama/llamaba la atención respecto de tu forma de hablar, de comer, o de vestir</c:v>
                </c:pt>
                <c:pt idx="1">
                  <c:v>Tu madre conoce/conocía bien a tus amigos/as o pares</c:v>
                </c:pt>
                <c:pt idx="2">
                  <c:v>Tu madre sabe/sabía dónde estabas cuando salías/sales de casa</c:v>
                </c:pt>
                <c:pt idx="3">
                  <c:v>Tu madre es quién ejercía la figura de autoridad en tu casa/hogar</c:v>
                </c:pt>
                <c:pt idx="4">
                  <c:v>Tienes la confianza con tu madre para contarle secretos y expresarle tus sentimientos</c:v>
                </c:pt>
                <c:pt idx="5">
                  <c:v>Con tu madre conversas/conversabas frecuentemente respecto a tus problemas personales</c:v>
                </c:pt>
                <c:pt idx="6">
                  <c:v>Tu madre te exigía/exige una hora de llegada cuando sales a fiestas en las noches</c:v>
                </c:pt>
              </c:strCache>
            </c:strRef>
          </c:cat>
          <c:val>
            <c:numRef>
              <c:f>Hoja1!$C$2:$C$8</c:f>
              <c:numCache>
                <c:formatCode>###0.0</c:formatCode>
                <c:ptCount val="7"/>
                <c:pt idx="0">
                  <c:v>69.636985286118858</c:v>
                </c:pt>
                <c:pt idx="1">
                  <c:v>91.418636029766247</c:v>
                </c:pt>
                <c:pt idx="2">
                  <c:v>86.03534726084871</c:v>
                </c:pt>
                <c:pt idx="3">
                  <c:v>75.905491592123525</c:v>
                </c:pt>
                <c:pt idx="4">
                  <c:v>75.970244966628769</c:v>
                </c:pt>
                <c:pt idx="5">
                  <c:v>75.254465291175592</c:v>
                </c:pt>
                <c:pt idx="6">
                  <c:v>58.852536896460094</c:v>
                </c:pt>
              </c:numCache>
            </c:numRef>
          </c:val>
          <c:extLst xmlns:c16r2="http://schemas.microsoft.com/office/drawing/2015/06/chart">
            <c:ext xmlns:c16="http://schemas.microsoft.com/office/drawing/2014/chart" uri="{C3380CC4-5D6E-409C-BE32-E72D297353CC}">
              <c16:uniqueId val="{00000001-6D98-438B-AC8E-A62018CC8DB9}"/>
            </c:ext>
          </c:extLst>
        </c:ser>
        <c:dLbls>
          <c:showLegendKey val="0"/>
          <c:showVal val="1"/>
          <c:showCatName val="0"/>
          <c:showSerName val="0"/>
          <c:showPercent val="0"/>
          <c:showBubbleSize val="0"/>
        </c:dLbls>
        <c:gapWidth val="95"/>
        <c:overlap val="100"/>
        <c:axId val="200269872"/>
        <c:axId val="200270264"/>
      </c:barChart>
      <c:catAx>
        <c:axId val="200269872"/>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200270264"/>
        <c:crosses val="autoZero"/>
        <c:auto val="1"/>
        <c:lblAlgn val="ctr"/>
        <c:lblOffset val="100"/>
        <c:noMultiLvlLbl val="0"/>
      </c:catAx>
      <c:valAx>
        <c:axId val="200270264"/>
        <c:scaling>
          <c:orientation val="minMax"/>
        </c:scaling>
        <c:delete val="1"/>
        <c:axPos val="t"/>
        <c:numFmt formatCode="###0.0" sourceLinked="1"/>
        <c:majorTickMark val="none"/>
        <c:minorTickMark val="none"/>
        <c:tickLblPos val="nextTo"/>
        <c:crossAx val="200269872"/>
        <c:crosses val="autoZero"/>
        <c:crossBetween val="between"/>
      </c:valAx>
      <c:spPr>
        <a:noFill/>
        <a:ln>
          <a:noFill/>
        </a:ln>
        <a:effectLst/>
      </c:spPr>
    </c:plotArea>
    <c:legend>
      <c:legendPos val="t"/>
      <c:layout>
        <c:manualLayout>
          <c:xMode val="edge"/>
          <c:yMode val="edge"/>
          <c:x val="0.39340494270851711"/>
          <c:y val="2.0738198209819945E-2"/>
          <c:w val="0.57538190302619019"/>
          <c:h val="7.073086363709350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093874643159962"/>
          <c:y val="9.1469061846913446E-2"/>
          <c:w val="0.61965241647810798"/>
          <c:h val="0.87742364083835667"/>
        </c:manualLayout>
      </c:layout>
      <c:barChart>
        <c:barDir val="bar"/>
        <c:grouping val="stacked"/>
        <c:varyColors val="0"/>
        <c:ser>
          <c:idx val="0"/>
          <c:order val="0"/>
          <c:tx>
            <c:strRef>
              <c:f>Hoja1!$B$1</c:f>
              <c:strCache>
                <c:ptCount val="1"/>
                <c:pt idx="0">
                  <c:v>No</c:v>
                </c:pt>
              </c:strCache>
            </c:strRef>
          </c:tx>
          <c:spPr>
            <a:solidFill>
              <a:schemeClr val="accent5">
                <a:lumMod val="50000"/>
              </a:schemeClr>
            </a:solidFill>
            <a:ln>
              <a:solidFill>
                <a:schemeClr val="accent5">
                  <a:lumMod val="50000"/>
                </a:schemeClr>
              </a:solidFill>
            </a:ln>
            <a:effectLst/>
          </c:spPr>
          <c:invertIfNegative val="0"/>
          <c:dLbls>
            <c:dLbl>
              <c:idx val="0"/>
              <c:layout>
                <c:manualLayout>
                  <c:x val="-7.8078385543990728E-2"/>
                  <c:y val="-1.0369099104909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6D98-438B-AC8E-A62018CC8DB9}"/>
                </c:ext>
                <c:ext xmlns:c15="http://schemas.microsoft.com/office/drawing/2012/chart" uri="{CE6537A1-D6FC-4f65-9D91-7224C49458BB}">
                  <c15:layout/>
                </c:ext>
              </c:extLst>
            </c:dLbl>
            <c:dLbl>
              <c:idx val="1"/>
              <c:layout>
                <c:manualLayout>
                  <c:x val="-7.7786738845769962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6D98-438B-AC8E-A62018CC8DB9}"/>
                </c:ext>
                <c:ext xmlns:c15="http://schemas.microsoft.com/office/drawing/2012/chart" uri="{CE6537A1-D6FC-4f65-9D91-7224C49458BB}">
                  <c15:layout/>
                </c:ext>
              </c:extLst>
            </c:dLbl>
            <c:dLbl>
              <c:idx val="2"/>
              <c:layout>
                <c:manualLayout>
                  <c:x val="-7.7411462889528229E-2"/>
                  <c:y val="-1.0369099104910004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6D98-438B-AC8E-A62018CC8DB9}"/>
                </c:ext>
                <c:ext xmlns:c15="http://schemas.microsoft.com/office/drawing/2012/chart" uri="{CE6537A1-D6FC-4f65-9D91-7224C49458BB}">
                  <c15:layout/>
                </c:ext>
              </c:extLst>
            </c:dLbl>
            <c:dLbl>
              <c:idx val="3"/>
              <c:layout>
                <c:manualLayout>
                  <c:x val="-8.8970738011738965E-2"/>
                  <c:y val="-3.4563663683033242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6D98-438B-AC8E-A62018CC8DB9}"/>
                </c:ext>
                <c:ext xmlns:c15="http://schemas.microsoft.com/office/drawing/2012/chart" uri="{CE6537A1-D6FC-4f65-9D91-7224C49458BB}">
                  <c15:layout/>
                </c:ext>
              </c:extLst>
            </c:dLbl>
            <c:dLbl>
              <c:idx val="4"/>
              <c:layout>
                <c:manualLayout>
                  <c:x val="-9.0997847671320853E-2"/>
                  <c:y val="-6.9127327366067751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6D98-438B-AC8E-A62018CC8DB9}"/>
                </c:ext>
                <c:ext xmlns:c15="http://schemas.microsoft.com/office/drawing/2012/chart" uri="{CE6537A1-D6FC-4f65-9D91-7224C49458BB}">
                  <c15:layout/>
                </c:ext>
              </c:extLst>
            </c:dLbl>
            <c:dLbl>
              <c:idx val="5"/>
              <c:layout>
                <c:manualLayout>
                  <c:x val="-0.11822769028542186"/>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B9B-418D-B819-0A0F56CD6731}"/>
                </c:ext>
                <c:ext xmlns:c15="http://schemas.microsoft.com/office/drawing/2012/chart" uri="{CE6537A1-D6FC-4f65-9D91-7224C49458BB}">
                  <c15:layout/>
                </c:ext>
              </c:extLst>
            </c:dLbl>
            <c:numFmt formatCode="#,##0.0;#,##0.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Hoja1!$A$2:$A$7</c:f>
              <c:strCache>
                <c:ptCount val="6"/>
                <c:pt idx="0">
                  <c:v>Tu padre te llama/llamaba la atención respecto de tu forma de hablar, de comer, o de vestir</c:v>
                </c:pt>
                <c:pt idx="1">
                  <c:v>Tu padre conoce/conocía bien a tus amigos/as o tus pares</c:v>
                </c:pt>
                <c:pt idx="2">
                  <c:v>Tu padre sabe/sabía dónde estabas cuando salías/sales de casa</c:v>
                </c:pt>
                <c:pt idx="3">
                  <c:v>Tu padre es/era quién ejercía la figura de autoridad en tu casa/hogar</c:v>
                </c:pt>
                <c:pt idx="4">
                  <c:v>Tienes la confianza con tu padre para contarle secretos y expresarle tus sentimientos</c:v>
                </c:pt>
                <c:pt idx="5">
                  <c:v>Con tu padre conversas/conversabas frecuentemente respecto de tus problemas personales </c:v>
                </c:pt>
              </c:strCache>
            </c:strRef>
          </c:cat>
          <c:val>
            <c:numRef>
              <c:f>Hoja1!$B$2:$B$7</c:f>
              <c:numCache>
                <c:formatCode>###0.0</c:formatCode>
                <c:ptCount val="6"/>
                <c:pt idx="0">
                  <c:v>-30.5579860074848</c:v>
                </c:pt>
                <c:pt idx="1">
                  <c:v>-31.014689540217699</c:v>
                </c:pt>
                <c:pt idx="2">
                  <c:v>-34.811379236837503</c:v>
                </c:pt>
                <c:pt idx="3">
                  <c:v>-40.655296549614</c:v>
                </c:pt>
                <c:pt idx="4">
                  <c:v>-42.1247261750528</c:v>
                </c:pt>
                <c:pt idx="5">
                  <c:v>-58.413816993799003</c:v>
                </c:pt>
              </c:numCache>
            </c:numRef>
          </c:val>
          <c:extLst xmlns:c16r2="http://schemas.microsoft.com/office/drawing/2015/06/chart">
            <c:ext xmlns:c16="http://schemas.microsoft.com/office/drawing/2014/chart" uri="{C3380CC4-5D6E-409C-BE32-E72D297353CC}">
              <c16:uniqueId val="{00000000-6D98-438B-AC8E-A62018CC8DB9}"/>
            </c:ext>
          </c:extLst>
        </c:ser>
        <c:ser>
          <c:idx val="1"/>
          <c:order val="1"/>
          <c:tx>
            <c:strRef>
              <c:f>Hoja1!$C$1</c:f>
              <c:strCache>
                <c:ptCount val="1"/>
                <c:pt idx="0">
                  <c:v>Sí</c:v>
                </c:pt>
              </c:strCache>
            </c:strRef>
          </c:tx>
          <c:spPr>
            <a:solidFill>
              <a:schemeClr val="accent5">
                <a:lumMod val="60000"/>
                <a:lumOff val="40000"/>
              </a:schemeClr>
            </a:solidFill>
            <a:ln>
              <a:noFill/>
            </a:ln>
            <a:effectLst/>
          </c:spPr>
          <c:invertIfNegative val="0"/>
          <c:dLbls>
            <c:dLbl>
              <c:idx val="0"/>
              <c:layout>
                <c:manualLayout>
                  <c:x val="7.8968136504798836E-2"/>
                  <c:y val="1.036991556940642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6D98-438B-AC8E-A62018CC8DB9}"/>
                </c:ext>
                <c:ext xmlns:c15="http://schemas.microsoft.com/office/drawing/2012/chart" uri="{CE6537A1-D6FC-4f65-9D91-7224C49458BB}">
                  <c15:layout/>
                </c:ext>
              </c:extLst>
            </c:dLbl>
            <c:dLbl>
              <c:idx val="1"/>
              <c:layout>
                <c:manualLayout>
                  <c:x val="7.6464110295556373E-2"/>
                  <c:y val="3.45691067796762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6D98-438B-AC8E-A62018CC8DB9}"/>
                </c:ext>
                <c:ext xmlns:c15="http://schemas.microsoft.com/office/drawing/2012/chart" uri="{CE6537A1-D6FC-4f65-9D91-7224C49458BB}">
                  <c15:layout/>
                </c:ext>
              </c:extLst>
            </c:dLbl>
            <c:dLbl>
              <c:idx val="2"/>
              <c:layout>
                <c:manualLayout>
                  <c:x val="7.2615756651398009E-2"/>
                  <c:y val="-3.4558220586389612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6D98-438B-AC8E-A62018CC8DB9}"/>
                </c:ext>
                <c:ext xmlns:c15="http://schemas.microsoft.com/office/drawing/2012/chart" uri="{CE6537A1-D6FC-4f65-9D91-7224C49458BB}">
                  <c15:layout/>
                </c:ext>
              </c:extLst>
            </c:dLbl>
            <c:dLbl>
              <c:idx val="3"/>
              <c:layout>
                <c:manualLayout>
                  <c:x val="3.9693032646440682E-2"/>
                  <c:y val="6.8873628715038042E-7"/>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6D98-438B-AC8E-A62018CC8DB9}"/>
                </c:ext>
                <c:ext xmlns:c15="http://schemas.microsoft.com/office/drawing/2012/chart" uri="{CE6537A1-D6FC-4f65-9D91-7224C49458BB}">
                  <c15:layout>
                    <c:manualLayout>
                      <c:w val="0.11742022287588488"/>
                      <c:h val="4.7041162971021788E-2"/>
                    </c:manualLayout>
                  </c15:layout>
                </c:ext>
              </c:extLst>
            </c:dLbl>
            <c:dLbl>
              <c:idx val="4"/>
              <c:layout>
                <c:manualLayout>
                  <c:x val="5.7345260612385054E-2"/>
                  <c:y val="6.9127327366067751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6D98-438B-AC8E-A62018CC8DB9}"/>
                </c:ext>
                <c:ext xmlns:c15="http://schemas.microsoft.com/office/drawing/2012/chart" uri="{CE6537A1-D6FC-4f65-9D91-7224C49458BB}">
                  <c15:layout/>
                </c:ext>
              </c:extLst>
            </c:dLbl>
            <c:dLbl>
              <c:idx val="5"/>
              <c:layout>
                <c:manualLayout>
                  <c:x val="3.27394779223254E-2"/>
                  <c:y val="-3.4555499038068744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B9B-418D-B819-0A0F56CD6731}"/>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Hoja1!$A$2:$A$7</c:f>
              <c:strCache>
                <c:ptCount val="6"/>
                <c:pt idx="0">
                  <c:v>Tu padre te llama/llamaba la atención respecto de tu forma de hablar, de comer, o de vestir</c:v>
                </c:pt>
                <c:pt idx="1">
                  <c:v>Tu padre conoce/conocía bien a tus amigos/as o tus pares</c:v>
                </c:pt>
                <c:pt idx="2">
                  <c:v>Tu padre sabe/sabía dónde estabas cuando salías/sales de casa</c:v>
                </c:pt>
                <c:pt idx="3">
                  <c:v>Tu padre es/era quién ejercía la figura de autoridad en tu casa/hogar</c:v>
                </c:pt>
                <c:pt idx="4">
                  <c:v>Tienes la confianza con tu padre para contarle secretos y expresarle tus sentimientos</c:v>
                </c:pt>
                <c:pt idx="5">
                  <c:v>Con tu padre conversas/conversabas frecuentemente respecto de tus problemas personales </c:v>
                </c:pt>
              </c:strCache>
            </c:strRef>
          </c:cat>
          <c:val>
            <c:numRef>
              <c:f>Hoja1!$C$2:$C$7</c:f>
              <c:numCache>
                <c:formatCode>###0.0</c:formatCode>
                <c:ptCount val="6"/>
                <c:pt idx="0">
                  <c:v>69.105649654054261</c:v>
                </c:pt>
                <c:pt idx="1">
                  <c:v>68.661483768759197</c:v>
                </c:pt>
                <c:pt idx="2">
                  <c:v>64.942681813189935</c:v>
                </c:pt>
                <c:pt idx="3">
                  <c:v>57.987569887070769</c:v>
                </c:pt>
                <c:pt idx="4">
                  <c:v>57.233191065514241</c:v>
                </c:pt>
                <c:pt idx="5">
                  <c:v>41.086641161513924</c:v>
                </c:pt>
              </c:numCache>
            </c:numRef>
          </c:val>
          <c:extLst xmlns:c16r2="http://schemas.microsoft.com/office/drawing/2015/06/chart">
            <c:ext xmlns:c16="http://schemas.microsoft.com/office/drawing/2014/chart" uri="{C3380CC4-5D6E-409C-BE32-E72D297353CC}">
              <c16:uniqueId val="{00000001-6D98-438B-AC8E-A62018CC8DB9}"/>
            </c:ext>
          </c:extLst>
        </c:ser>
        <c:dLbls>
          <c:showLegendKey val="0"/>
          <c:showVal val="1"/>
          <c:showCatName val="0"/>
          <c:showSerName val="0"/>
          <c:showPercent val="0"/>
          <c:showBubbleSize val="0"/>
        </c:dLbls>
        <c:gapWidth val="95"/>
        <c:overlap val="100"/>
        <c:axId val="217500032"/>
        <c:axId val="217501208"/>
      </c:barChart>
      <c:catAx>
        <c:axId val="217500032"/>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crossAx val="217501208"/>
        <c:crosses val="autoZero"/>
        <c:auto val="1"/>
        <c:lblAlgn val="ctr"/>
        <c:lblOffset val="100"/>
        <c:noMultiLvlLbl val="0"/>
      </c:catAx>
      <c:valAx>
        <c:axId val="217501208"/>
        <c:scaling>
          <c:orientation val="minMax"/>
        </c:scaling>
        <c:delete val="1"/>
        <c:axPos val="t"/>
        <c:numFmt formatCode="###0.0" sourceLinked="1"/>
        <c:majorTickMark val="none"/>
        <c:minorTickMark val="none"/>
        <c:tickLblPos val="nextTo"/>
        <c:crossAx val="217500032"/>
        <c:crosses val="autoZero"/>
        <c:crossBetween val="between"/>
      </c:valAx>
      <c:spPr>
        <a:noFill/>
        <a:ln>
          <a:noFill/>
        </a:ln>
        <a:effectLst/>
      </c:spPr>
    </c:plotArea>
    <c:legend>
      <c:legendPos val="t"/>
      <c:layout>
        <c:manualLayout>
          <c:xMode val="edge"/>
          <c:yMode val="edge"/>
          <c:x val="0.39340494270851711"/>
          <c:y val="2.0738198209819945E-2"/>
          <c:w val="0.57538190302619019"/>
          <c:h val="7.073086363709350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accent5">
                  <a:lumMod val="50000"/>
                </a:schemeClr>
              </a:solidFill>
              <a:latin typeface="Verdana" panose="020B0604030504040204" pitchFamily="34" charset="0"/>
              <a:ea typeface="Verdana" panose="020B0604030504040204" pitchFamily="34" charset="0"/>
              <a:cs typeface="+mn-cs"/>
            </a:defRPr>
          </a:pPr>
          <a:endParaRPr lang="es-C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 id="18">
  <a:schemeClr val="accent5"/>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withinLinear" id="18">
  <a:schemeClr val="accent5"/>
</cs:colorStyle>
</file>

<file path=ppt/charts/colors14.xml><?xml version="1.0" encoding="utf-8"?>
<cs:colorStyle xmlns:cs="http://schemas.microsoft.com/office/drawing/2012/chartStyle" xmlns:a="http://schemas.openxmlformats.org/drawingml/2006/main" meth="withinLinear" id="18">
  <a:schemeClr val="accent5"/>
</cs:colorStyle>
</file>

<file path=ppt/charts/colors15.xml><?xml version="1.0" encoding="utf-8"?>
<cs:colorStyle xmlns:cs="http://schemas.microsoft.com/office/drawing/2012/chartStyle" xmlns:a="http://schemas.openxmlformats.org/drawingml/2006/main" meth="withinLinearReversed" id="25">
  <a:schemeClr val="accent5"/>
</cs:colorStyle>
</file>

<file path=ppt/charts/colors16.xml><?xml version="1.0" encoding="utf-8"?>
<cs:colorStyle xmlns:cs="http://schemas.microsoft.com/office/drawing/2012/chartStyle" xmlns:a="http://schemas.openxmlformats.org/drawingml/2006/main" meth="withinLinear" id="18">
  <a:schemeClr val="accent5"/>
</cs:colorStyle>
</file>

<file path=ppt/charts/colors17.xml><?xml version="1.0" encoding="utf-8"?>
<cs:colorStyle xmlns:cs="http://schemas.microsoft.com/office/drawing/2012/chartStyle" xmlns:a="http://schemas.openxmlformats.org/drawingml/2006/main" meth="withinLinear" id="18">
  <a:schemeClr val="accent5"/>
</cs:colorStyle>
</file>

<file path=ppt/charts/colors18.xml><?xml version="1.0" encoding="utf-8"?>
<cs:colorStyle xmlns:cs="http://schemas.microsoft.com/office/drawing/2012/chartStyle" xmlns:a="http://schemas.openxmlformats.org/drawingml/2006/main" meth="withinLinear" id="18">
  <a:schemeClr val="accent5"/>
</cs:colorStyle>
</file>

<file path=ppt/charts/colors19.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20.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 id="18">
  <a:schemeClr val="accent5"/>
</cs:colorStyle>
</file>

<file path=ppt/charts/colors6.xml><?xml version="1.0" encoding="utf-8"?>
<cs:colorStyle xmlns:cs="http://schemas.microsoft.com/office/drawing/2012/chartStyle" xmlns:a="http://schemas.openxmlformats.org/drawingml/2006/main" meth="withinLinear" id="18">
  <a:schemeClr val="accent5"/>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F14DA57-9276-4BA1-87F2-841A9EA4D5BE}" type="datetimeFigureOut">
              <a:rPr lang="es-CL" smtClean="0"/>
              <a:t>09-07-2019</a:t>
            </a:fld>
            <a:endParaRPr lang="es-CL"/>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398B403-99F4-48B5-A82A-9299C24E1A2B}" type="slidenum">
              <a:rPr lang="es-CL" smtClean="0"/>
              <a:t>‹Nº›</a:t>
            </a:fld>
            <a:endParaRPr lang="es-CL"/>
          </a:p>
        </p:txBody>
      </p:sp>
    </p:spTree>
    <p:extLst>
      <p:ext uri="{BB962C8B-B14F-4D97-AF65-F5344CB8AC3E}">
        <p14:creationId xmlns:p14="http://schemas.microsoft.com/office/powerpoint/2010/main" val="1247730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5398B403-99F4-48B5-A82A-9299C24E1A2B}" type="slidenum">
              <a:rPr lang="es-CL" smtClean="0"/>
              <a:t>26</a:t>
            </a:fld>
            <a:endParaRPr lang="es-CL"/>
          </a:p>
        </p:txBody>
      </p:sp>
    </p:spTree>
    <p:extLst>
      <p:ext uri="{BB962C8B-B14F-4D97-AF65-F5344CB8AC3E}">
        <p14:creationId xmlns:p14="http://schemas.microsoft.com/office/powerpoint/2010/main" val="2702851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 Tener cuidado con la lectura de estos datos. La no respuesta en estos ítems son las más altas de todo el sondeo (12,3 y 10,8 –respectivamente-)</a:t>
            </a:r>
          </a:p>
        </p:txBody>
      </p:sp>
      <p:sp>
        <p:nvSpPr>
          <p:cNvPr id="4" name="Marcador de número de diapositiva 3"/>
          <p:cNvSpPr>
            <a:spLocks noGrp="1"/>
          </p:cNvSpPr>
          <p:nvPr>
            <p:ph type="sldNum" sz="quarter" idx="5"/>
          </p:nvPr>
        </p:nvSpPr>
        <p:spPr/>
        <p:txBody>
          <a:bodyPr/>
          <a:lstStyle/>
          <a:p>
            <a:fld id="{5398B403-99F4-48B5-A82A-9299C24E1A2B}" type="slidenum">
              <a:rPr lang="es-CL" smtClean="0"/>
              <a:t>28</a:t>
            </a:fld>
            <a:endParaRPr lang="es-CL"/>
          </a:p>
        </p:txBody>
      </p:sp>
    </p:spTree>
    <p:extLst>
      <p:ext uri="{BB962C8B-B14F-4D97-AF65-F5344CB8AC3E}">
        <p14:creationId xmlns:p14="http://schemas.microsoft.com/office/powerpoint/2010/main" val="2639895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3DDA439C-EBE3-422C-B600-6606D3189B89}" type="datetimeFigureOut">
              <a:rPr lang="es-CL" smtClean="0"/>
              <a:t>09-07-2019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180575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DDA439C-EBE3-422C-B600-6606D3189B89}" type="datetimeFigureOut">
              <a:rPr lang="es-CL" smtClean="0"/>
              <a:t>09-07-2019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2810042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DDA439C-EBE3-422C-B600-6606D3189B89}" type="datetimeFigureOut">
              <a:rPr lang="es-CL" smtClean="0"/>
              <a:t>09-07-2019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148734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DDA439C-EBE3-422C-B600-6606D3189B89}" type="datetimeFigureOut">
              <a:rPr lang="es-CL" smtClean="0"/>
              <a:t>09-07-2019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311127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DDA439C-EBE3-422C-B600-6606D3189B89}" type="datetimeFigureOut">
              <a:rPr lang="es-CL" smtClean="0"/>
              <a:t>09-07-2019</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2405879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DDA439C-EBE3-422C-B600-6606D3189B89}" type="datetimeFigureOut">
              <a:rPr lang="es-CL" smtClean="0"/>
              <a:t>09-07-2019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2561873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DDA439C-EBE3-422C-B600-6606D3189B89}" type="datetimeFigureOut">
              <a:rPr lang="es-CL" smtClean="0"/>
              <a:t>09-07-2019</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213853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DDA439C-EBE3-422C-B600-6606D3189B89}" type="datetimeFigureOut">
              <a:rPr lang="es-CL" smtClean="0"/>
              <a:t>09-07-2019</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134227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A439C-EBE3-422C-B600-6606D3189B89}" type="datetimeFigureOut">
              <a:rPr lang="es-CL" smtClean="0"/>
              <a:t>09-07-2019</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285212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3DDA439C-EBE3-422C-B600-6606D3189B89}" type="datetimeFigureOut">
              <a:rPr lang="es-CL" smtClean="0"/>
              <a:t>09-07-2019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97166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3DDA439C-EBE3-422C-B600-6606D3189B89}" type="datetimeFigureOut">
              <a:rPr lang="es-CL" smtClean="0"/>
              <a:t>09-07-2019</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AC9BACC-2F4F-4483-A2A1-AC232D8467EA}" type="slidenum">
              <a:rPr lang="es-CL" smtClean="0"/>
              <a:t>‹Nº›</a:t>
            </a:fld>
            <a:endParaRPr lang="es-CL"/>
          </a:p>
        </p:txBody>
      </p:sp>
    </p:spTree>
    <p:extLst>
      <p:ext uri="{BB962C8B-B14F-4D97-AF65-F5344CB8AC3E}">
        <p14:creationId xmlns:p14="http://schemas.microsoft.com/office/powerpoint/2010/main" val="382010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A439C-EBE3-422C-B600-6606D3189B89}" type="datetimeFigureOut">
              <a:rPr lang="es-CL" smtClean="0"/>
              <a:t>09-07-2019</a:t>
            </a:fld>
            <a:endParaRPr lang="es-C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9BACC-2F4F-4483-A2A1-AC232D8467EA}" type="slidenum">
              <a:rPr lang="es-CL" smtClean="0"/>
              <a:t>‹Nº›</a:t>
            </a:fld>
            <a:endParaRPr lang="es-CL"/>
          </a:p>
        </p:txBody>
      </p:sp>
    </p:spTree>
    <p:extLst>
      <p:ext uri="{BB962C8B-B14F-4D97-AF65-F5344CB8AC3E}">
        <p14:creationId xmlns:p14="http://schemas.microsoft.com/office/powerpoint/2010/main" val="881363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image" Target="../media/image2.jpg"/></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image" Target="../media/image2.jpg"/></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Mayo-Junio 2019</a:t>
            </a:r>
          </a:p>
        </p:txBody>
      </p:sp>
      <p:sp>
        <p:nvSpPr>
          <p:cNvPr id="4" name="1 Marcador de título"/>
          <p:cNvSpPr txBox="1">
            <a:spLocks/>
          </p:cNvSpPr>
          <p:nvPr/>
        </p:nvSpPr>
        <p:spPr>
          <a:xfrm>
            <a:off x="457200" y="1196975"/>
            <a:ext cx="6858000" cy="25193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Sondeo:</a:t>
            </a:r>
            <a:b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Corresponsabilidad Parental</a:t>
            </a:r>
          </a:p>
        </p:txBody>
      </p:sp>
      <p:sp>
        <p:nvSpPr>
          <p:cNvPr id="5" name="2 Marcador de texto"/>
          <p:cNvSpPr txBox="1">
            <a:spLocks/>
          </p:cNvSpPr>
          <p:nvPr/>
        </p:nvSpPr>
        <p:spPr>
          <a:xfrm>
            <a:off x="457200" y="3716338"/>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619592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P6. ¿Qué tan de acuerdo o en desacuerdo estás tú con…? %Total</a:t>
            </a:r>
          </a:p>
        </p:txBody>
      </p:sp>
      <p:sp>
        <p:nvSpPr>
          <p:cNvPr id="9" name="Rectángulo 8">
            <a:extLst>
              <a:ext uri="{FF2B5EF4-FFF2-40B4-BE49-F238E27FC236}">
                <a16:creationId xmlns="" xmlns:a16="http://schemas.microsoft.com/office/drawing/2014/main" id="{7598AC1E-E43E-4C59-B6E5-0E9A2F465A46}"/>
              </a:ext>
            </a:extLst>
          </p:cNvPr>
          <p:cNvSpPr/>
          <p:nvPr/>
        </p:nvSpPr>
        <p:spPr>
          <a:xfrm>
            <a:off x="251517" y="1148640"/>
            <a:ext cx="8640961" cy="1128029"/>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 general, el 87,4% de los encuestados indica estar de acuerdo con </a:t>
            </a:r>
            <a:r>
              <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“Una mujer es independiente teniendo un trabajo remunerado”</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 En tanto, el 65,8% de los encuestados se encuentra en desacuerdo con que </a:t>
            </a:r>
            <a:r>
              <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 Chile la igualdad entre hombres y mujeres ha terminado perjudicando a la mujer”</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 En otro extremo el 71,2% de los consultados está en desacuerdo con que </a:t>
            </a:r>
            <a:r>
              <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“La familia se descuida si la mujer tiene un trabajo de tiempo completo”.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Un dato adicional que resulta relevante, es que un 52,1% indica que estaría dispuesto a priorizan el desarrollo profesional antes que la maternidad o paternidad.</a:t>
            </a:r>
            <a:endPar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p:txBody>
      </p:sp>
      <p:graphicFrame>
        <p:nvGraphicFramePr>
          <p:cNvPr id="5" name="Gráfico 4">
            <a:extLst>
              <a:ext uri="{FF2B5EF4-FFF2-40B4-BE49-F238E27FC236}">
                <a16:creationId xmlns="" xmlns:a16="http://schemas.microsoft.com/office/drawing/2014/main" id="{338673ED-B409-4F09-AD74-ED57ED03D165}"/>
              </a:ext>
            </a:extLst>
          </p:cNvPr>
          <p:cNvGraphicFramePr/>
          <p:nvPr>
            <p:extLst>
              <p:ext uri="{D42A27DB-BD31-4B8C-83A1-F6EECF244321}">
                <p14:modId xmlns:p14="http://schemas.microsoft.com/office/powerpoint/2010/main" val="3505395065"/>
              </p:ext>
            </p:extLst>
          </p:nvPr>
        </p:nvGraphicFramePr>
        <p:xfrm>
          <a:off x="251517" y="2360428"/>
          <a:ext cx="8640961" cy="3444948"/>
        </p:xfrm>
        <a:graphic>
          <a:graphicData uri="http://schemas.openxmlformats.org/drawingml/2006/chart">
            <c:chart xmlns:c="http://schemas.openxmlformats.org/drawingml/2006/chart" xmlns:r="http://schemas.openxmlformats.org/officeDocument/2006/relationships" r:id="rId4"/>
          </a:graphicData>
        </a:graphic>
      </p:graphicFrame>
      <p:sp>
        <p:nvSpPr>
          <p:cNvPr id="10" name="4 CuadroTexto">
            <a:extLst>
              <a:ext uri="{FF2B5EF4-FFF2-40B4-BE49-F238E27FC236}">
                <a16:creationId xmlns="" xmlns:a16="http://schemas.microsoft.com/office/drawing/2014/main" id="{B31B5121-5085-43ED-A8AF-8CB4D4A79A96}"/>
              </a:ext>
            </a:extLst>
          </p:cNvPr>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Tree>
    <p:extLst>
      <p:ext uri="{BB962C8B-B14F-4D97-AF65-F5344CB8AC3E}">
        <p14:creationId xmlns:p14="http://schemas.microsoft.com/office/powerpoint/2010/main" val="601315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P6. ¿Qué tan de acuerdo o en desacuerdo estás tú con…?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1112068531"/>
              </p:ext>
            </p:extLst>
          </p:nvPr>
        </p:nvGraphicFramePr>
        <p:xfrm>
          <a:off x="207574" y="1243070"/>
          <a:ext cx="8684908" cy="4763441"/>
        </p:xfrm>
        <a:graphic>
          <a:graphicData uri="http://schemas.openxmlformats.org/drawingml/2006/table">
            <a:tbl>
              <a:tblPr firstRow="1" bandRow="1">
                <a:tableStyleId>{17292A2E-F333-43FB-9621-5CBBE7FDCDCB}</a:tableStyleId>
              </a:tblPr>
              <a:tblGrid>
                <a:gridCol w="1720026">
                  <a:extLst>
                    <a:ext uri="{9D8B030D-6E8A-4147-A177-3AD203B41FA5}">
                      <a16:colId xmlns="" xmlns:a16="http://schemas.microsoft.com/office/drawing/2014/main" val="1829310800"/>
                    </a:ext>
                  </a:extLst>
                </a:gridCol>
                <a:gridCol w="1179933">
                  <a:extLst>
                    <a:ext uri="{9D8B030D-6E8A-4147-A177-3AD203B41FA5}">
                      <a16:colId xmlns="" xmlns:a16="http://schemas.microsoft.com/office/drawing/2014/main" val="95923123"/>
                    </a:ext>
                  </a:extLst>
                </a:gridCol>
                <a:gridCol w="645177">
                  <a:extLst>
                    <a:ext uri="{9D8B030D-6E8A-4147-A177-3AD203B41FA5}">
                      <a16:colId xmlns="" xmlns:a16="http://schemas.microsoft.com/office/drawing/2014/main" val="2299922220"/>
                    </a:ext>
                  </a:extLst>
                </a:gridCol>
                <a:gridCol w="645177">
                  <a:extLst>
                    <a:ext uri="{9D8B030D-6E8A-4147-A177-3AD203B41FA5}">
                      <a16:colId xmlns="" xmlns:a16="http://schemas.microsoft.com/office/drawing/2014/main" val="3015967607"/>
                    </a:ext>
                  </a:extLst>
                </a:gridCol>
                <a:gridCol w="541341">
                  <a:extLst>
                    <a:ext uri="{9D8B030D-6E8A-4147-A177-3AD203B41FA5}">
                      <a16:colId xmlns="" xmlns:a16="http://schemas.microsoft.com/office/drawing/2014/main" val="1176659568"/>
                    </a:ext>
                  </a:extLst>
                </a:gridCol>
                <a:gridCol w="541341">
                  <a:extLst>
                    <a:ext uri="{9D8B030D-6E8A-4147-A177-3AD203B41FA5}">
                      <a16:colId xmlns="" xmlns:a16="http://schemas.microsoft.com/office/drawing/2014/main" val="2010165997"/>
                    </a:ext>
                  </a:extLst>
                </a:gridCol>
                <a:gridCol w="541341">
                  <a:extLst>
                    <a:ext uri="{9D8B030D-6E8A-4147-A177-3AD203B41FA5}">
                      <a16:colId xmlns="" xmlns:a16="http://schemas.microsoft.com/office/drawing/2014/main" val="2362412590"/>
                    </a:ext>
                  </a:extLst>
                </a:gridCol>
                <a:gridCol w="541341">
                  <a:extLst>
                    <a:ext uri="{9D8B030D-6E8A-4147-A177-3AD203B41FA5}">
                      <a16:colId xmlns="" xmlns:a16="http://schemas.microsoft.com/office/drawing/2014/main" val="4169448371"/>
                    </a:ext>
                  </a:extLst>
                </a:gridCol>
                <a:gridCol w="541341">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457826">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Sexo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66127">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Hombre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Mujer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19641">
                <a:tc rowSpan="3">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rgbClr val="002060"/>
                          </a:solidFill>
                          <a:latin typeface="Verdana" panose="020B0604030504040204" pitchFamily="34" charset="0"/>
                          <a:ea typeface="Verdana" panose="020B0604030504040204" pitchFamily="34" charset="0"/>
                          <a:cs typeface="Verdana" panose="020B0604030504040204" pitchFamily="34" charset="0"/>
                        </a:rPr>
                        <a:t>Una mujer es independiente teniendo un trabajo remunerado</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6,6</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19641">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1764980"/>
                  </a:ext>
                </a:extLst>
              </a:tr>
              <a:tr h="419641">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84,9ª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90,0*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83,9ª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91,0*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83,5ª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2494006058"/>
                  </a:ext>
                </a:extLst>
              </a:tr>
              <a:tr h="421200">
                <a:tc rowSpan="3">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rgbClr val="002060"/>
                          </a:solidFill>
                          <a:latin typeface="Verdana" panose="020B0604030504040204" pitchFamily="34" charset="0"/>
                          <a:ea typeface="Verdana" panose="020B0604030504040204" pitchFamily="34" charset="0"/>
                          <a:cs typeface="Verdana" panose="020B0604030504040204" pitchFamily="34" charset="0"/>
                        </a:rPr>
                        <a:t>La familia se descuida si la mujer tiene un trabajo de tiempo completo</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73,4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68,9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67,4ª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71,1ª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64,1ª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68,1</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3,7ª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610074"/>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15,3ª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20,7ª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31,8*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18,3ª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3921200392"/>
                  </a:ext>
                </a:extLst>
              </a:tr>
              <a:tr h="421200">
                <a:tc rowSpan="3">
                  <a:txBody>
                    <a:bodyPr/>
                    <a:lstStyle/>
                    <a:p>
                      <a:pPr marL="0" algn="l" defTabSz="914400" rtl="0" eaLnBrk="1" fontAlgn="t" latinLnBrk="0" hangingPunct="1"/>
                      <a:r>
                        <a:rPr lang="es-CL" sz="1050" kern="1200" dirty="0">
                          <a:solidFill>
                            <a:srgbClr val="002060"/>
                          </a:solidFill>
                          <a:latin typeface="Verdana" panose="020B0604030504040204" pitchFamily="34" charset="0"/>
                          <a:ea typeface="Verdana" panose="020B0604030504040204" pitchFamily="34" charset="0"/>
                          <a:cs typeface="Verdana" panose="020B0604030504040204" pitchFamily="34" charset="0"/>
                        </a:rPr>
                        <a:t>En Chile la igualdad entre hombres y mujeres ya se ha logrado en su mayor parte</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61,7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63,3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62,3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21200">
                <a:tc vMerge="1">
                  <a:txBody>
                    <a:bodyPr/>
                    <a:lstStyle/>
                    <a:p>
                      <a:endParaRPr lang="es-CL" dirty="0"/>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20,6</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1460914069"/>
                  </a:ext>
                </a:extLst>
              </a:tr>
              <a:tr h="251059">
                <a:tc gridSpan="12">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
        <p:nvSpPr>
          <p:cNvPr id="9" name="4 CuadroTexto">
            <a:extLst>
              <a:ext uri="{FF2B5EF4-FFF2-40B4-BE49-F238E27FC236}">
                <a16:creationId xmlns="" xmlns:a16="http://schemas.microsoft.com/office/drawing/2014/main" id="{1BA52BCC-35D8-4D8B-8472-88DE84A20774}"/>
              </a:ext>
            </a:extLst>
          </p:cNvPr>
          <p:cNvSpPr txBox="1"/>
          <p:nvPr/>
        </p:nvSpPr>
        <p:spPr>
          <a:xfrm>
            <a:off x="7113181" y="6078531"/>
            <a:ext cx="180032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a:t>
            </a:r>
          </a:p>
        </p:txBody>
      </p:sp>
    </p:spTree>
    <p:extLst>
      <p:ext uri="{BB962C8B-B14F-4D97-AF65-F5344CB8AC3E}">
        <p14:creationId xmlns:p14="http://schemas.microsoft.com/office/powerpoint/2010/main" val="145214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P6. ¿Qué tan de acuerdo o en desacuerdo estás tú con…?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1478271134"/>
              </p:ext>
            </p:extLst>
          </p:nvPr>
        </p:nvGraphicFramePr>
        <p:xfrm>
          <a:off x="207574" y="1243070"/>
          <a:ext cx="8684908" cy="4763441"/>
        </p:xfrm>
        <a:graphic>
          <a:graphicData uri="http://schemas.openxmlformats.org/drawingml/2006/table">
            <a:tbl>
              <a:tblPr firstRow="1" bandRow="1">
                <a:tableStyleId>{17292A2E-F333-43FB-9621-5CBBE7FDCDCB}</a:tableStyleId>
              </a:tblPr>
              <a:tblGrid>
                <a:gridCol w="1720026">
                  <a:extLst>
                    <a:ext uri="{9D8B030D-6E8A-4147-A177-3AD203B41FA5}">
                      <a16:colId xmlns="" xmlns:a16="http://schemas.microsoft.com/office/drawing/2014/main" val="1829310800"/>
                    </a:ext>
                  </a:extLst>
                </a:gridCol>
                <a:gridCol w="1179933">
                  <a:extLst>
                    <a:ext uri="{9D8B030D-6E8A-4147-A177-3AD203B41FA5}">
                      <a16:colId xmlns="" xmlns:a16="http://schemas.microsoft.com/office/drawing/2014/main" val="95923123"/>
                    </a:ext>
                  </a:extLst>
                </a:gridCol>
                <a:gridCol w="645177">
                  <a:extLst>
                    <a:ext uri="{9D8B030D-6E8A-4147-A177-3AD203B41FA5}">
                      <a16:colId xmlns="" xmlns:a16="http://schemas.microsoft.com/office/drawing/2014/main" val="2299922220"/>
                    </a:ext>
                  </a:extLst>
                </a:gridCol>
                <a:gridCol w="645177">
                  <a:extLst>
                    <a:ext uri="{9D8B030D-6E8A-4147-A177-3AD203B41FA5}">
                      <a16:colId xmlns="" xmlns:a16="http://schemas.microsoft.com/office/drawing/2014/main" val="3015967607"/>
                    </a:ext>
                  </a:extLst>
                </a:gridCol>
                <a:gridCol w="541341">
                  <a:extLst>
                    <a:ext uri="{9D8B030D-6E8A-4147-A177-3AD203B41FA5}">
                      <a16:colId xmlns="" xmlns:a16="http://schemas.microsoft.com/office/drawing/2014/main" val="1176659568"/>
                    </a:ext>
                  </a:extLst>
                </a:gridCol>
                <a:gridCol w="541341">
                  <a:extLst>
                    <a:ext uri="{9D8B030D-6E8A-4147-A177-3AD203B41FA5}">
                      <a16:colId xmlns="" xmlns:a16="http://schemas.microsoft.com/office/drawing/2014/main" val="2010165997"/>
                    </a:ext>
                  </a:extLst>
                </a:gridCol>
                <a:gridCol w="541341">
                  <a:extLst>
                    <a:ext uri="{9D8B030D-6E8A-4147-A177-3AD203B41FA5}">
                      <a16:colId xmlns="" xmlns:a16="http://schemas.microsoft.com/office/drawing/2014/main" val="2362412590"/>
                    </a:ext>
                  </a:extLst>
                </a:gridCol>
                <a:gridCol w="541341">
                  <a:extLst>
                    <a:ext uri="{9D8B030D-6E8A-4147-A177-3AD203B41FA5}">
                      <a16:colId xmlns="" xmlns:a16="http://schemas.microsoft.com/office/drawing/2014/main" val="4169448371"/>
                    </a:ext>
                  </a:extLst>
                </a:gridCol>
                <a:gridCol w="541341">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457826">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Sexo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66127">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Hombre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Mujer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19641">
                <a:tc rowSpan="3">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rgbClr val="002060"/>
                          </a:solidFill>
                          <a:latin typeface="Verdana" panose="020B0604030504040204" pitchFamily="34" charset="0"/>
                          <a:ea typeface="Verdana" panose="020B0604030504040204" pitchFamily="34" charset="0"/>
                          <a:cs typeface="Verdana" panose="020B0604030504040204" pitchFamily="34" charset="0"/>
                        </a:rPr>
                        <a:t>En Chile la igualdad entre hombres y mujeres ha terminado perjudicando a la mujer</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19641">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3,6</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1764980"/>
                  </a:ext>
                </a:extLst>
              </a:tr>
              <a:tr h="419641">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94006058"/>
                  </a:ext>
                </a:extLst>
              </a:tr>
              <a:tr h="421200">
                <a:tc rowSpan="3">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rgbClr val="002060"/>
                          </a:solidFill>
                          <a:latin typeface="Verdana" panose="020B0604030504040204" pitchFamily="34" charset="0"/>
                          <a:ea typeface="Verdana" panose="020B0604030504040204" pitchFamily="34" charset="0"/>
                          <a:cs typeface="Verdana" panose="020B0604030504040204" pitchFamily="34" charset="0"/>
                        </a:rPr>
                        <a:t>El rol principal del hombre en una familia es ser proveedor de su hogar</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57,4</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65,4*</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55,3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60,2</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610074"/>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35,6*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20,9ª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30,1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18,0ªª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27,5*ª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3921200392"/>
                  </a:ext>
                </a:extLst>
              </a:tr>
              <a:tr h="421200">
                <a:tc rowSpan="3">
                  <a:txBody>
                    <a:bodyPr/>
                    <a:lstStyle/>
                    <a:p>
                      <a:pPr marL="0" algn="l" defTabSz="914400" rtl="0" eaLnBrk="1" fontAlgn="t" latinLnBrk="0" hangingPunct="1"/>
                      <a:r>
                        <a:rPr lang="es-CL" sz="1050" kern="1200" dirty="0">
                          <a:solidFill>
                            <a:srgbClr val="002060"/>
                          </a:solidFill>
                          <a:latin typeface="Verdana" panose="020B0604030504040204" pitchFamily="34" charset="0"/>
                          <a:ea typeface="Verdana" panose="020B0604030504040204" pitchFamily="34" charset="0"/>
                          <a:cs typeface="Verdana" panose="020B0604030504040204" pitchFamily="34" charset="0"/>
                        </a:rPr>
                        <a:t>Estoy/estaría dispuesta/o a priorizar mi desarrollo profesional antes que mi maternidad/paternidad</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38,3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21,6ªª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38,2*ª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21200">
                <a:tc vMerge="1">
                  <a:txBody>
                    <a:bodyPr/>
                    <a:lstStyle/>
                    <a:p>
                      <a:endParaRPr lang="es-CL" dirty="0"/>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70,7*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54,5ª*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43,5ªª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a:solidFill>
                            <a:schemeClr val="accent5">
                              <a:lumMod val="50000"/>
                            </a:schemeClr>
                          </a:solidFill>
                          <a:effectLst/>
                          <a:latin typeface="Verdana" panose="020B0604030504040204" pitchFamily="34" charset="0"/>
                          <a:ea typeface="Verdana" panose="020B0604030504040204" pitchFamily="34" charset="0"/>
                          <a:cs typeface="+mn-cs"/>
                        </a:rPr>
                        <a:t>50,2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t" latinLnBrk="0" hangingPunct="1"/>
                      <a:r>
                        <a:rPr lang="es-CL" sz="1100" b="0" i="0" u="none" strike="noStrike" kern="1200" dirty="0">
                          <a:solidFill>
                            <a:schemeClr val="accent5">
                              <a:lumMod val="50000"/>
                            </a:schemeClr>
                          </a:solidFill>
                          <a:effectLst/>
                          <a:latin typeface="Verdana" panose="020B0604030504040204" pitchFamily="34" charset="0"/>
                          <a:ea typeface="Verdana" panose="020B0604030504040204" pitchFamily="34" charset="0"/>
                          <a:cs typeface="+mn-cs"/>
                        </a:rPr>
                        <a:t>47,7ª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60914069"/>
                  </a:ext>
                </a:extLst>
              </a:tr>
              <a:tr h="251059">
                <a:tc gridSpan="12">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
        <p:nvSpPr>
          <p:cNvPr id="10" name="4 CuadroTexto">
            <a:extLst>
              <a:ext uri="{FF2B5EF4-FFF2-40B4-BE49-F238E27FC236}">
                <a16:creationId xmlns="" xmlns:a16="http://schemas.microsoft.com/office/drawing/2014/main" id="{7F5780AC-3342-4324-9899-1B9CDDDD0148}"/>
              </a:ext>
            </a:extLst>
          </p:cNvPr>
          <p:cNvSpPr txBox="1"/>
          <p:nvPr/>
        </p:nvSpPr>
        <p:spPr>
          <a:xfrm>
            <a:off x="7113181" y="6078531"/>
            <a:ext cx="180032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a:t>
            </a:r>
          </a:p>
        </p:txBody>
      </p:sp>
    </p:spTree>
    <p:extLst>
      <p:ext uri="{BB962C8B-B14F-4D97-AF65-F5344CB8AC3E}">
        <p14:creationId xmlns:p14="http://schemas.microsoft.com/office/powerpoint/2010/main" val="273480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P7. ¿Según tu percepción a quién o quiénes le corresponden estas tareas relacionadas con los hijos…?  % Total</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51519" y="1182464"/>
            <a:ext cx="8661982" cy="1019996"/>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El 96% de los consultados indica que la enseñanza de sexualidad les corresponde a ambos padres, el 95% de los encuestados revela que mudar y asear corresponde a ambos padres, y una cifra similar manifiesta que llevar a los hijos al médico es una labor de ambos padres. No obstante, el 11,7% de los encuestados plantea que enseñarles a manejar corresponde a una tarea del padre, así como el 7,6% indica que quedarse en casa cuando el hijo/a está enfermo/a es labor de la madre.</a:t>
            </a:r>
          </a:p>
        </p:txBody>
      </p:sp>
      <p:sp>
        <p:nvSpPr>
          <p:cNvPr id="11" name="4 CuadroTexto">
            <a:extLst>
              <a:ext uri="{FF2B5EF4-FFF2-40B4-BE49-F238E27FC236}">
                <a16:creationId xmlns="" xmlns:a16="http://schemas.microsoft.com/office/drawing/2014/main" id="{B3503E27-81B8-44E1-8D86-1FF940A31B7F}"/>
              </a:ext>
            </a:extLst>
          </p:cNvPr>
          <p:cNvSpPr txBox="1"/>
          <p:nvPr/>
        </p:nvSpPr>
        <p:spPr>
          <a:xfrm>
            <a:off x="3125972" y="6078531"/>
            <a:ext cx="5787529"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omiten las categorías ‘Ninguno’ y ‘Ns-Nr’</a:t>
            </a:r>
          </a:p>
        </p:txBody>
      </p:sp>
      <p:graphicFrame>
        <p:nvGraphicFramePr>
          <p:cNvPr id="19" name="Gráfico 18">
            <a:extLst>
              <a:ext uri="{FF2B5EF4-FFF2-40B4-BE49-F238E27FC236}">
                <a16:creationId xmlns="" xmlns:a16="http://schemas.microsoft.com/office/drawing/2014/main" id="{AE0EEA6A-73C8-40C2-B29D-1575BB49396A}"/>
              </a:ext>
            </a:extLst>
          </p:cNvPr>
          <p:cNvGraphicFramePr/>
          <p:nvPr>
            <p:extLst>
              <p:ext uri="{D42A27DB-BD31-4B8C-83A1-F6EECF244321}">
                <p14:modId xmlns:p14="http://schemas.microsoft.com/office/powerpoint/2010/main" val="3320657570"/>
              </p:ext>
            </p:extLst>
          </p:nvPr>
        </p:nvGraphicFramePr>
        <p:xfrm>
          <a:off x="251519" y="2334639"/>
          <a:ext cx="8640961" cy="343558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49757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P8. En general, quién crees que se hace cargo de las tareas y cuidados de los hijos entre hombres y mujeres. Piensa en una escala de 1 a 5, donde 1 se encarga sólo la mujer y 5 sólo los hombres. % Total</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51519" y="1227065"/>
            <a:ext cx="8661982" cy="907922"/>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Del total de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encuestados,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el 63,5% indica que estas labores, en general, las llevan a cabo mujeres, mientras que solo un 3,6% son llevadas a cabo por hombres. Esta percepción sobre ser una labor más femenina se acrecienta en las mujeres (66,4%), en los jóvenes de 20 a 24 años, en los jóvenes de estrato alto y jóvenes que viven en la Región Metropolitana.</a:t>
            </a:r>
          </a:p>
        </p:txBody>
      </p:sp>
      <p:sp>
        <p:nvSpPr>
          <p:cNvPr id="11" name="4 CuadroTexto">
            <a:extLst>
              <a:ext uri="{FF2B5EF4-FFF2-40B4-BE49-F238E27FC236}">
                <a16:creationId xmlns="" xmlns:a16="http://schemas.microsoft.com/office/drawing/2014/main" id="{B3503E27-81B8-44E1-8D86-1FF940A31B7F}"/>
              </a:ext>
            </a:extLst>
          </p:cNvPr>
          <p:cNvSpPr txBox="1"/>
          <p:nvPr/>
        </p:nvSpPr>
        <p:spPr>
          <a:xfrm>
            <a:off x="3323063" y="6078531"/>
            <a:ext cx="5590438"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omiten las categorías ‘3’ y ‘Ns-Nr’</a:t>
            </a:r>
          </a:p>
        </p:txBody>
      </p:sp>
      <p:graphicFrame>
        <p:nvGraphicFramePr>
          <p:cNvPr id="10" name="Gráfico 9">
            <a:extLst>
              <a:ext uri="{FF2B5EF4-FFF2-40B4-BE49-F238E27FC236}">
                <a16:creationId xmlns="" xmlns:a16="http://schemas.microsoft.com/office/drawing/2014/main" id="{B8BCE262-C731-4AE5-953A-61A0F874B1FE}"/>
              </a:ext>
            </a:extLst>
          </p:cNvPr>
          <p:cNvGraphicFramePr/>
          <p:nvPr>
            <p:extLst>
              <p:ext uri="{D42A27DB-BD31-4B8C-83A1-F6EECF244321}">
                <p14:modId xmlns:p14="http://schemas.microsoft.com/office/powerpoint/2010/main" val="4180460021"/>
              </p:ext>
            </p:extLst>
          </p:nvPr>
        </p:nvGraphicFramePr>
        <p:xfrm>
          <a:off x="230498" y="2500323"/>
          <a:ext cx="8640961" cy="344327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30589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P9. En general, quién crees que se hace cargo de las tareas dentro del hogar entre hombres y mujeres. Piensa en una escala de 1 a 5, donde 1 se encarga sólo la mujer y 5 sólo los hombres. % Total</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41008" y="1222575"/>
            <a:ext cx="8661982" cy="1054093"/>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Casi el 58% de los encuestados afirman que estas labores las llevan a cabo las mujeres, mientras que un 18,4% los hombres.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Alrededor de un 62% de los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consultados de la RM declara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que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las tareas del hogar son llevadas a cabo por las mujeres, en comparación al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aproximadamente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55% de los entrevistados de las regiones. Nuevamente los jóvenes de estrato alto se inclinan a declarar por este tipo de actividades como algo más asociado a las mujeres (63,7%), así como las mismas mujeres agudizan esta diferencia (61,6%)</a:t>
            </a:r>
          </a:p>
        </p:txBody>
      </p:sp>
      <p:sp>
        <p:nvSpPr>
          <p:cNvPr id="11" name="4 CuadroTexto">
            <a:extLst>
              <a:ext uri="{FF2B5EF4-FFF2-40B4-BE49-F238E27FC236}">
                <a16:creationId xmlns="" xmlns:a16="http://schemas.microsoft.com/office/drawing/2014/main" id="{B3503E27-81B8-44E1-8D86-1FF940A31B7F}"/>
              </a:ext>
            </a:extLst>
          </p:cNvPr>
          <p:cNvSpPr txBox="1"/>
          <p:nvPr/>
        </p:nvSpPr>
        <p:spPr>
          <a:xfrm>
            <a:off x="3323063" y="6078531"/>
            <a:ext cx="5590438"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omiten las categorías ‘3’ y ‘Ns-Nr’</a:t>
            </a:r>
          </a:p>
        </p:txBody>
      </p:sp>
      <p:graphicFrame>
        <p:nvGraphicFramePr>
          <p:cNvPr id="10" name="Gráfico 9">
            <a:extLst>
              <a:ext uri="{FF2B5EF4-FFF2-40B4-BE49-F238E27FC236}">
                <a16:creationId xmlns="" xmlns:a16="http://schemas.microsoft.com/office/drawing/2014/main" id="{B8BCE262-C731-4AE5-953A-61A0F874B1FE}"/>
              </a:ext>
            </a:extLst>
          </p:cNvPr>
          <p:cNvGraphicFramePr/>
          <p:nvPr>
            <p:extLst>
              <p:ext uri="{D42A27DB-BD31-4B8C-83A1-F6EECF244321}">
                <p14:modId xmlns:p14="http://schemas.microsoft.com/office/powerpoint/2010/main" val="2187369984"/>
              </p:ext>
            </p:extLst>
          </p:nvPr>
        </p:nvGraphicFramePr>
        <p:xfrm>
          <a:off x="230498" y="2500323"/>
          <a:ext cx="8640961" cy="344327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9217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Mayo-Junio 2019</a:t>
            </a:r>
          </a:p>
        </p:txBody>
      </p:sp>
      <p:sp>
        <p:nvSpPr>
          <p:cNvPr id="4" name="1 Marcador de título"/>
          <p:cNvSpPr txBox="1">
            <a:spLocks/>
          </p:cNvSpPr>
          <p:nvPr/>
        </p:nvSpPr>
        <p:spPr>
          <a:xfrm>
            <a:off x="457199" y="1196975"/>
            <a:ext cx="7487731" cy="2829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Resultados Módulo 3:</a:t>
            </a:r>
            <a:b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3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Experiencia con los padres – cambios generacionales y género</a:t>
            </a:r>
          </a:p>
        </p:txBody>
      </p:sp>
      <p:sp>
        <p:nvSpPr>
          <p:cNvPr id="5" name="2 Marcador de texto"/>
          <p:cNvSpPr txBox="1">
            <a:spLocks/>
          </p:cNvSpPr>
          <p:nvPr/>
        </p:nvSpPr>
        <p:spPr>
          <a:xfrm>
            <a:off x="457199" y="3569740"/>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3738868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P10. En general … % (Sólo quienes viven o vivieron con el Padre)</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51519" y="1157034"/>
            <a:ext cx="8661982" cy="1060901"/>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Alrededor de un 69% de los consultados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plantean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que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su padre le llama/llamaba la atención respecto a su forma de hablar, de comer o de vestir. Un porcentaje muy similar plantea que su padre conoce/conocía bien a sus amigos/as. En tanto casi un 65% de los jóvenes plantea que su padre sabe/sabía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dónde está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cuando salían de casa. Por otro lado, un 41% dice que conversa o conversaba con su padre de forma frecuente sobre sus problemas personales.</a:t>
            </a:r>
          </a:p>
        </p:txBody>
      </p:sp>
      <p:sp>
        <p:nvSpPr>
          <p:cNvPr id="11" name="4 CuadroTexto">
            <a:extLst>
              <a:ext uri="{FF2B5EF4-FFF2-40B4-BE49-F238E27FC236}">
                <a16:creationId xmlns="" xmlns:a16="http://schemas.microsoft.com/office/drawing/2014/main" id="{B3503E27-81B8-44E1-8D86-1FF940A31B7F}"/>
              </a:ext>
            </a:extLst>
          </p:cNvPr>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692 casos. En barras se omite categoría ‘Ns-Nr’</a:t>
            </a:r>
          </a:p>
        </p:txBody>
      </p:sp>
      <p:graphicFrame>
        <p:nvGraphicFramePr>
          <p:cNvPr id="4" name="Gráfico 3">
            <a:extLst>
              <a:ext uri="{FF2B5EF4-FFF2-40B4-BE49-F238E27FC236}">
                <a16:creationId xmlns="" xmlns:a16="http://schemas.microsoft.com/office/drawing/2014/main" id="{4A9B6655-39C6-4371-9A85-FBC9C2B7A47F}"/>
              </a:ext>
            </a:extLst>
          </p:cNvPr>
          <p:cNvGraphicFramePr/>
          <p:nvPr>
            <p:extLst>
              <p:ext uri="{D42A27DB-BD31-4B8C-83A1-F6EECF244321}">
                <p14:modId xmlns:p14="http://schemas.microsoft.com/office/powerpoint/2010/main" val="3365722791"/>
              </p:ext>
            </p:extLst>
          </p:nvPr>
        </p:nvGraphicFramePr>
        <p:xfrm>
          <a:off x="251518" y="2404152"/>
          <a:ext cx="7250718" cy="367437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996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P11. En general … % (Sólo quienes viven o vivieron con la Madre)</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51519" y="1182464"/>
            <a:ext cx="8661982" cy="1060135"/>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Aproximadamente nueve de cada diez encuestados plantea que su madre conoce/conocía bien a sus amigos, un 86% afirma que su madre sabe/sabía donde estaban cuando salían de casa. En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tanto,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un 76% de los consultados expresa que le tiene confianza a su madre para contarle secretos y expresarle sus sentimientos. Por otro lado, casi seis de cada diez encuestados plantea que su madre le exige/exigía una hora de llegada cuando sale/salía a fiestas en la noche.</a:t>
            </a:r>
          </a:p>
        </p:txBody>
      </p:sp>
      <p:sp>
        <p:nvSpPr>
          <p:cNvPr id="11" name="4 CuadroTexto">
            <a:extLst>
              <a:ext uri="{FF2B5EF4-FFF2-40B4-BE49-F238E27FC236}">
                <a16:creationId xmlns="" xmlns:a16="http://schemas.microsoft.com/office/drawing/2014/main" id="{B3503E27-81B8-44E1-8D86-1FF940A31B7F}"/>
              </a:ext>
            </a:extLst>
          </p:cNvPr>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1076 casos. En barras se omite categoría ‘Ns-Nr’</a:t>
            </a:r>
          </a:p>
        </p:txBody>
      </p:sp>
      <p:graphicFrame>
        <p:nvGraphicFramePr>
          <p:cNvPr id="4" name="Gráfico 3">
            <a:extLst>
              <a:ext uri="{FF2B5EF4-FFF2-40B4-BE49-F238E27FC236}">
                <a16:creationId xmlns="" xmlns:a16="http://schemas.microsoft.com/office/drawing/2014/main" id="{4A9B6655-39C6-4371-9A85-FBC9C2B7A47F}"/>
              </a:ext>
            </a:extLst>
          </p:cNvPr>
          <p:cNvGraphicFramePr/>
          <p:nvPr>
            <p:extLst>
              <p:ext uri="{D42A27DB-BD31-4B8C-83A1-F6EECF244321}">
                <p14:modId xmlns:p14="http://schemas.microsoft.com/office/powerpoint/2010/main" val="170683288"/>
              </p:ext>
            </p:extLst>
          </p:nvPr>
        </p:nvGraphicFramePr>
        <p:xfrm>
          <a:off x="588174" y="2404152"/>
          <a:ext cx="7111489" cy="367437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36334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Padre 		vs 			Madre</a:t>
            </a:r>
            <a:endParaRPr lang="es-CL" dirty="0"/>
          </a:p>
        </p:txBody>
      </p:sp>
      <p:graphicFrame>
        <p:nvGraphicFramePr>
          <p:cNvPr id="4" name="Marcador de contenido 3">
            <a:extLst>
              <a:ext uri="{FF2B5EF4-FFF2-40B4-BE49-F238E27FC236}">
                <a16:creationId xmlns="" xmlns:a16="http://schemas.microsoft.com/office/drawing/2014/main" id="{4A9B6655-39C6-4371-9A85-FBC9C2B7A47F}"/>
              </a:ext>
            </a:extLst>
          </p:cNvPr>
          <p:cNvGraphicFramePr>
            <a:graphicFrameLocks noGrp="1"/>
          </p:cNvGraphicFramePr>
          <p:nvPr>
            <p:ph idx="1"/>
            <p:extLst>
              <p:ext uri="{D42A27DB-BD31-4B8C-83A1-F6EECF244321}">
                <p14:modId xmlns:p14="http://schemas.microsoft.com/office/powerpoint/2010/main" val="3520629264"/>
              </p:ext>
            </p:extLst>
          </p:nvPr>
        </p:nvGraphicFramePr>
        <p:xfrm>
          <a:off x="628650" y="1825625"/>
          <a:ext cx="3735532"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áfico 4">
            <a:extLst>
              <a:ext uri="{FF2B5EF4-FFF2-40B4-BE49-F238E27FC236}">
                <a16:creationId xmlns="" xmlns:a16="http://schemas.microsoft.com/office/drawing/2014/main" id="{4A9B6655-39C6-4371-9A85-FBC9C2B7A47F}"/>
              </a:ext>
            </a:extLst>
          </p:cNvPr>
          <p:cNvGraphicFramePr/>
          <p:nvPr>
            <p:extLst>
              <p:ext uri="{D42A27DB-BD31-4B8C-83A1-F6EECF244321}">
                <p14:modId xmlns:p14="http://schemas.microsoft.com/office/powerpoint/2010/main" val="982565458"/>
              </p:ext>
            </p:extLst>
          </p:nvPr>
        </p:nvGraphicFramePr>
        <p:xfrm>
          <a:off x="4364182" y="2038206"/>
          <a:ext cx="4166754" cy="41387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7275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670315665"/>
              </p:ext>
            </p:extLst>
          </p:nvPr>
        </p:nvGraphicFramePr>
        <p:xfrm>
          <a:off x="251520" y="1261240"/>
          <a:ext cx="8640960" cy="4355376"/>
        </p:xfrm>
        <a:graphic>
          <a:graphicData uri="http://schemas.openxmlformats.org/drawingml/2006/table">
            <a:tbl>
              <a:tblPr firstRow="1" bandRow="1">
                <a:tableStyleId>{2D5ABB26-0587-4C30-8999-92F81FD0307C}</a:tableStyleId>
              </a:tblPr>
              <a:tblGrid>
                <a:gridCol w="1800200">
                  <a:extLst>
                    <a:ext uri="{9D8B030D-6E8A-4147-A177-3AD203B41FA5}">
                      <a16:colId xmlns="" xmlns:a16="http://schemas.microsoft.com/office/drawing/2014/main" val="20000"/>
                    </a:ext>
                  </a:extLst>
                </a:gridCol>
                <a:gridCol w="216024">
                  <a:extLst>
                    <a:ext uri="{9D8B030D-6E8A-4147-A177-3AD203B41FA5}">
                      <a16:colId xmlns="" xmlns:a16="http://schemas.microsoft.com/office/drawing/2014/main" val="20001"/>
                    </a:ext>
                  </a:extLst>
                </a:gridCol>
                <a:gridCol w="6624736">
                  <a:extLst>
                    <a:ext uri="{9D8B030D-6E8A-4147-A177-3AD203B41FA5}">
                      <a16:colId xmlns="" xmlns:a16="http://schemas.microsoft.com/office/drawing/2014/main" val="20002"/>
                    </a:ext>
                  </a:extLst>
                </a:gridCol>
              </a:tblGrid>
              <a:tr h="286217">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Técnica</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Encuestas Telefónicas con CATI.</a:t>
                      </a:r>
                    </a:p>
                  </a:txBody>
                  <a:tcPr/>
                </a:tc>
                <a:extLst>
                  <a:ext uri="{0D108BD9-81ED-4DB2-BD59-A6C34878D82A}">
                    <a16:rowId xmlns="" xmlns:a16="http://schemas.microsoft.com/office/drawing/2014/main" val="10000"/>
                  </a:ext>
                </a:extLst>
              </a:tr>
              <a:tr h="482049">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Universo</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Hogares que disponen de teléfono fijo de 107 comunas del país. Hombres y mujeres, entre 15 y 29 años.</a:t>
                      </a:r>
                    </a:p>
                  </a:txBody>
                  <a:tcPr/>
                </a:tc>
                <a:extLst>
                  <a:ext uri="{0D108BD9-81ED-4DB2-BD59-A6C34878D82A}">
                    <a16:rowId xmlns="" xmlns:a16="http://schemas.microsoft.com/office/drawing/2014/main" val="10001"/>
                  </a:ext>
                </a:extLst>
              </a:tr>
              <a:tr h="527153">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Muestreo</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Probabilístico con selección aleatoria de hogares y por cuotas de sexo, edad y comuna a nivel de entrevistados.</a:t>
                      </a:r>
                    </a:p>
                  </a:txBody>
                  <a:tcPr/>
                </a:tc>
                <a:extLst>
                  <a:ext uri="{0D108BD9-81ED-4DB2-BD59-A6C34878D82A}">
                    <a16:rowId xmlns="" xmlns:a16="http://schemas.microsoft.com/office/drawing/2014/main" val="10002"/>
                  </a:ext>
                </a:extLst>
              </a:tr>
              <a:tr h="542939">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Marco Muestral	</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Registro público de teléfonos de Chile. Se construye un marco específico aleatoriamente (salto sistemático) con las comunas seleccionadas*.</a:t>
                      </a:r>
                    </a:p>
                  </a:txBody>
                  <a:tcPr/>
                </a:tc>
                <a:extLst>
                  <a:ext uri="{0D108BD9-81ED-4DB2-BD59-A6C34878D82A}">
                    <a16:rowId xmlns="" xmlns:a16="http://schemas.microsoft.com/office/drawing/2014/main" val="10003"/>
                  </a:ext>
                </a:extLst>
              </a:tr>
              <a:tr h="286217">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Muestra</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1.209 casos.</a:t>
                      </a:r>
                    </a:p>
                  </a:txBody>
                  <a:tcPr/>
                </a:tc>
                <a:extLst>
                  <a:ext uri="{0D108BD9-81ED-4DB2-BD59-A6C34878D82A}">
                    <a16:rowId xmlns="" xmlns:a16="http://schemas.microsoft.com/office/drawing/2014/main" val="10004"/>
                  </a:ext>
                </a:extLst>
              </a:tr>
              <a:tr h="482049">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Error</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+/- 2,8 puntos porcentuales bajo muestreo aleatorio simple en todas sus etapas y con varianza máxima.</a:t>
                      </a:r>
                    </a:p>
                  </a:txBody>
                  <a:tcPr/>
                </a:tc>
                <a:extLst>
                  <a:ext uri="{0D108BD9-81ED-4DB2-BD59-A6C34878D82A}">
                    <a16:rowId xmlns="" xmlns:a16="http://schemas.microsoft.com/office/drawing/2014/main" val="10005"/>
                  </a:ext>
                </a:extLst>
              </a:tr>
              <a:tr h="509322">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Ponderación</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algn="just"/>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Los datos fueron ponderados por región, sexo, edad y nivel socioeconómico, de acuerdo a los datos del Censo 2017 a través del procedimiento raking.</a:t>
                      </a:r>
                    </a:p>
                  </a:txBody>
                  <a:tcPr/>
                </a:tc>
                <a:extLst>
                  <a:ext uri="{0D108BD9-81ED-4DB2-BD59-A6C34878D82A}">
                    <a16:rowId xmlns="" xmlns:a16="http://schemas.microsoft.com/office/drawing/2014/main" val="10006"/>
                  </a:ext>
                </a:extLst>
              </a:tr>
              <a:tr h="337562">
                <a:tc>
                  <a:txBody>
                    <a:bodyPr/>
                    <a:lstStyle/>
                    <a:p>
                      <a:pPr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Fecha de Terreno</a:t>
                      </a:r>
                    </a:p>
                  </a:txBody>
                  <a:tcPr/>
                </a:tc>
                <a:tc>
                  <a:txBody>
                    <a:bodyPr/>
                    <a:lstStyle/>
                    <a:p>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marL="0" algn="just" defTabSz="914400" rtl="0" eaLnBrk="1" latinLnBrk="0" hangingPunct="1"/>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28 de mayo al 08 de junio.</a:t>
                      </a:r>
                    </a:p>
                  </a:txBody>
                  <a:tcPr/>
                </a:tc>
                <a:extLst>
                  <a:ext uri="{0D108BD9-81ED-4DB2-BD59-A6C34878D82A}">
                    <a16:rowId xmlns="" xmlns:a16="http://schemas.microsoft.com/office/drawing/2014/main" val="10007"/>
                  </a:ext>
                </a:extLst>
              </a:tr>
              <a:tr h="873715">
                <a:tc>
                  <a:txBody>
                    <a:bodyPr/>
                    <a:lstStyle/>
                    <a:p>
                      <a:pPr marL="0" algn="ctr" defTabSz="914400" rtl="0" eaLnBrk="1" latinLnBrk="0" hangingPunct="1">
                        <a:spcBef>
                          <a:spcPct val="0"/>
                        </a:spcBef>
                        <a:buNone/>
                      </a:pPr>
                      <a:r>
                        <a:rPr lang="es-MX" sz="1300" kern="1200" spc="0" dirty="0">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Simbología </a:t>
                      </a:r>
                    </a:p>
                  </a:txBody>
                  <a:tcPr/>
                </a:tc>
                <a:tc>
                  <a:txBody>
                    <a:bodyPr/>
                    <a:lstStyle/>
                    <a:p>
                      <a:pPr marL="0" algn="just" defTabSz="914400" rtl="0" eaLnBrk="1" latinLnBrk="0" hangingPunct="1"/>
                      <a:r>
                        <a:rPr lang="es-MX"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L" sz="13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Las diferencias significativas se señalan mediante la siguiente nomenclatura: en cada categoría, los valores asociados con “*” son estadísticamente superiores a los asociados con “ª”, considerando un nivel de confianza de 95%.</a:t>
                      </a:r>
                    </a:p>
                  </a:txBody>
                  <a:tcPr/>
                </a:tc>
                <a:extLst>
                  <a:ext uri="{0D108BD9-81ED-4DB2-BD59-A6C34878D82A}">
                    <a16:rowId xmlns="" xmlns:a16="http://schemas.microsoft.com/office/drawing/2014/main" val="10008"/>
                  </a:ext>
                </a:extLst>
              </a:tr>
            </a:tbl>
          </a:graphicData>
        </a:graphic>
      </p:graphicFrame>
      <p:sp>
        <p:nvSpPr>
          <p:cNvPr id="5" name="TextBox 2"/>
          <p:cNvSpPr txBox="1"/>
          <p:nvPr/>
        </p:nvSpPr>
        <p:spPr>
          <a:xfrm>
            <a:off x="251520" y="5733256"/>
            <a:ext cx="8640960" cy="430887"/>
          </a:xfrm>
          <a:prstGeom prst="rect">
            <a:avLst/>
          </a:prstGeom>
          <a:noFill/>
        </p:spPr>
        <p:txBody>
          <a:bodyPr wrap="square" rtlCol="0">
            <a:spAutoFit/>
          </a:bodyPr>
          <a:lstStyle/>
          <a:p>
            <a:pPr algn="just"/>
            <a:r>
              <a:rPr lang="es-MX" sz="11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*En algunos casos se aplicó una segunda fase a través de telefonía celular. Esto cuando se ha identificado el hogar donde habita el joven y se ha localizado geográficamente.</a:t>
            </a:r>
            <a:endParaRPr lang="es-CL" sz="11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Ficha Metodológica</a:t>
            </a:r>
          </a:p>
        </p:txBody>
      </p:sp>
    </p:spTree>
    <p:extLst>
      <p:ext uri="{BB962C8B-B14F-4D97-AF65-F5344CB8AC3E}">
        <p14:creationId xmlns:p14="http://schemas.microsoft.com/office/powerpoint/2010/main" val="3181705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Mayo-Junio 2019</a:t>
            </a:r>
          </a:p>
        </p:txBody>
      </p:sp>
      <p:sp>
        <p:nvSpPr>
          <p:cNvPr id="4" name="1 Marcador de título"/>
          <p:cNvSpPr txBox="1">
            <a:spLocks/>
          </p:cNvSpPr>
          <p:nvPr/>
        </p:nvSpPr>
        <p:spPr>
          <a:xfrm>
            <a:off x="457200" y="1196975"/>
            <a:ext cx="7627434" cy="27560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Resultados Módulo 4:</a:t>
            </a:r>
            <a:b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3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Proyección y prevalencia respecto a situaciones de corresponsabilidad parental</a:t>
            </a:r>
          </a:p>
        </p:txBody>
      </p:sp>
      <p:sp>
        <p:nvSpPr>
          <p:cNvPr id="5" name="2 Marcador de texto"/>
          <p:cNvSpPr txBox="1">
            <a:spLocks/>
          </p:cNvSpPr>
          <p:nvPr/>
        </p:nvSpPr>
        <p:spPr>
          <a:xfrm>
            <a:off x="457200" y="3746623"/>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3589774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1579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P12. ¿Qué tan de acuerdo o en desacuerdo estás tú con…? % Total</a:t>
            </a:r>
          </a:p>
        </p:txBody>
      </p:sp>
      <p:graphicFrame>
        <p:nvGraphicFramePr>
          <p:cNvPr id="4" name="Gráfico 3"/>
          <p:cNvGraphicFramePr/>
          <p:nvPr>
            <p:extLst>
              <p:ext uri="{D42A27DB-BD31-4B8C-83A1-F6EECF244321}">
                <p14:modId xmlns:p14="http://schemas.microsoft.com/office/powerpoint/2010/main" val="838594028"/>
              </p:ext>
            </p:extLst>
          </p:nvPr>
        </p:nvGraphicFramePr>
        <p:xfrm>
          <a:off x="251518" y="2243471"/>
          <a:ext cx="8661983" cy="3835060"/>
        </p:xfrm>
        <a:graphic>
          <a:graphicData uri="http://schemas.openxmlformats.org/drawingml/2006/chart">
            <c:chart xmlns:c="http://schemas.openxmlformats.org/drawingml/2006/chart" xmlns:r="http://schemas.openxmlformats.org/officeDocument/2006/relationships" r:id="rId4"/>
          </a:graphicData>
        </a:graphic>
      </p:graphicFrame>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0" name="Rectángulo 9">
            <a:extLst>
              <a:ext uri="{FF2B5EF4-FFF2-40B4-BE49-F238E27FC236}">
                <a16:creationId xmlns="" xmlns:a16="http://schemas.microsoft.com/office/drawing/2014/main" id="{1E63C200-A7EF-4003-9F7C-958ED7EDB762}"/>
              </a:ext>
            </a:extLst>
          </p:cNvPr>
          <p:cNvSpPr/>
          <p:nvPr/>
        </p:nvSpPr>
        <p:spPr>
          <a:xfrm>
            <a:off x="251518" y="1054360"/>
            <a:ext cx="8640961" cy="1189112"/>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Aproximadamente,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nueve de cada diez encuestados están de acuerdo con que </a:t>
            </a:r>
            <a:r>
              <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“Independiente que exista una separación de las tareas en la crianza, la mujer/madre suele llevarse más responsabilidades”,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más de un 73% de los encuestados indica que están de acuerdo con que </a:t>
            </a:r>
            <a:r>
              <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“El compartir la responsabilidad de ser padres entre hombres y mujeres es hoy día un tema presente en la familia chilena”</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 Por otro lado, el 56,2% de los jóvenes encuestados plantean que están en desacuerdo con que </a:t>
            </a:r>
            <a:r>
              <a:rPr lang="es-CL" sz="115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“Los hombres organizan en igual medida las labores domésticas que las mujeres”</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t>
            </a:r>
          </a:p>
        </p:txBody>
      </p:sp>
    </p:spTree>
    <p:extLst>
      <p:ext uri="{BB962C8B-B14F-4D97-AF65-F5344CB8AC3E}">
        <p14:creationId xmlns:p14="http://schemas.microsoft.com/office/powerpoint/2010/main" val="2049950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351880" y="73566"/>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P12. ¿Qué tan de acuerdo o en desacuerdo estás tú con…?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3108628215"/>
              </p:ext>
            </p:extLst>
          </p:nvPr>
        </p:nvGraphicFramePr>
        <p:xfrm>
          <a:off x="207574" y="1243070"/>
          <a:ext cx="8684908" cy="4763441"/>
        </p:xfrm>
        <a:graphic>
          <a:graphicData uri="http://schemas.openxmlformats.org/drawingml/2006/table">
            <a:tbl>
              <a:tblPr firstRow="1" bandRow="1">
                <a:tableStyleId>{17292A2E-F333-43FB-9621-5CBBE7FDCDCB}</a:tableStyleId>
              </a:tblPr>
              <a:tblGrid>
                <a:gridCol w="1720026">
                  <a:extLst>
                    <a:ext uri="{9D8B030D-6E8A-4147-A177-3AD203B41FA5}">
                      <a16:colId xmlns="" xmlns:a16="http://schemas.microsoft.com/office/drawing/2014/main" val="1829310800"/>
                    </a:ext>
                  </a:extLst>
                </a:gridCol>
                <a:gridCol w="1179933">
                  <a:extLst>
                    <a:ext uri="{9D8B030D-6E8A-4147-A177-3AD203B41FA5}">
                      <a16:colId xmlns="" xmlns:a16="http://schemas.microsoft.com/office/drawing/2014/main" val="95923123"/>
                    </a:ext>
                  </a:extLst>
                </a:gridCol>
                <a:gridCol w="645177">
                  <a:extLst>
                    <a:ext uri="{9D8B030D-6E8A-4147-A177-3AD203B41FA5}">
                      <a16:colId xmlns="" xmlns:a16="http://schemas.microsoft.com/office/drawing/2014/main" val="2299922220"/>
                    </a:ext>
                  </a:extLst>
                </a:gridCol>
                <a:gridCol w="645177">
                  <a:extLst>
                    <a:ext uri="{9D8B030D-6E8A-4147-A177-3AD203B41FA5}">
                      <a16:colId xmlns="" xmlns:a16="http://schemas.microsoft.com/office/drawing/2014/main" val="3015967607"/>
                    </a:ext>
                  </a:extLst>
                </a:gridCol>
                <a:gridCol w="541341">
                  <a:extLst>
                    <a:ext uri="{9D8B030D-6E8A-4147-A177-3AD203B41FA5}">
                      <a16:colId xmlns="" xmlns:a16="http://schemas.microsoft.com/office/drawing/2014/main" val="1176659568"/>
                    </a:ext>
                  </a:extLst>
                </a:gridCol>
                <a:gridCol w="541341">
                  <a:extLst>
                    <a:ext uri="{9D8B030D-6E8A-4147-A177-3AD203B41FA5}">
                      <a16:colId xmlns="" xmlns:a16="http://schemas.microsoft.com/office/drawing/2014/main" val="2010165997"/>
                    </a:ext>
                  </a:extLst>
                </a:gridCol>
                <a:gridCol w="541341">
                  <a:extLst>
                    <a:ext uri="{9D8B030D-6E8A-4147-A177-3AD203B41FA5}">
                      <a16:colId xmlns="" xmlns:a16="http://schemas.microsoft.com/office/drawing/2014/main" val="2362412590"/>
                    </a:ext>
                  </a:extLst>
                </a:gridCol>
                <a:gridCol w="541341">
                  <a:extLst>
                    <a:ext uri="{9D8B030D-6E8A-4147-A177-3AD203B41FA5}">
                      <a16:colId xmlns="" xmlns:a16="http://schemas.microsoft.com/office/drawing/2014/main" val="4169448371"/>
                    </a:ext>
                  </a:extLst>
                </a:gridCol>
                <a:gridCol w="541341">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457826">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Sexo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66127">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Hombre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Mujer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19641">
                <a:tc rowSpan="3">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Los hombres son igual de responsables de dirigir el hogar o el cuidado de hijos/as que las mujeres</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11,5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19641">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1764980"/>
                  </a:ext>
                </a:extLst>
              </a:tr>
              <a:tr h="419641">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80,1</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94006058"/>
                  </a:ext>
                </a:extLst>
              </a:tr>
              <a:tr h="421200">
                <a:tc rowSpan="3">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Los trabajos incentivan que los hombres se hagan cargo de las labores domésticas o de crianza</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40,1</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610074"/>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45,3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53,3</a:t>
                      </a:r>
                      <a:r>
                        <a:rPr lang="es-CL" sz="1100" b="0" i="0" u="none" strike="noStrike"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rPr>
                        <a:t>*</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3921200392"/>
                  </a:ext>
                </a:extLst>
              </a:tr>
              <a:tr h="421200">
                <a:tc rowSpan="3">
                  <a:txBody>
                    <a:bodyPr/>
                    <a:lstStyle/>
                    <a:p>
                      <a:pPr marL="0" algn="l" defTabSz="914400" rtl="0" eaLnBrk="1" fontAlgn="t" latinLnBrk="0" hangingPunct="1"/>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El compartir la responsabilidad de ser padres entre hombres y mujeres es hoy día un tema presente en la familia chilena</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rgbClr val="002060"/>
                          </a:solidFill>
                          <a:effectLst/>
                          <a:latin typeface="Verdana" panose="020B0604030504040204" pitchFamily="34" charset="0"/>
                          <a:ea typeface="Verdana" panose="020B0604030504040204" pitchFamily="34" charset="0"/>
                        </a:rPr>
                        <a:t>24,1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rgbClr val="002060"/>
                          </a:solidFill>
                          <a:effectLst/>
                          <a:latin typeface="Verdana" panose="020B0604030504040204" pitchFamily="34" charset="0"/>
                          <a:ea typeface="Verdana" panose="020B0604030504040204" pitchFamily="34" charset="0"/>
                        </a:rPr>
                        <a:t>24,6*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rgbClr val="002060"/>
                          </a:solidFill>
                          <a:effectLst/>
                          <a:latin typeface="Verdana" panose="020B0604030504040204" pitchFamily="34" charset="0"/>
                          <a:ea typeface="Verdana" panose="020B0604030504040204" pitchFamily="34" charset="0"/>
                        </a:rPr>
                        <a:t>17,9</a:t>
                      </a:r>
                      <a:r>
                        <a:rPr lang="es-CL" sz="1100" kern="1200" dirty="0">
                          <a:ln w="18415" cmpd="sng">
                            <a:noFill/>
                            <a:prstDash val="solid"/>
                          </a:ln>
                          <a:solidFill>
                            <a:srgbClr val="002060"/>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rgbClr val="002060"/>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21200">
                <a:tc vMerge="1">
                  <a:txBody>
                    <a:bodyPr/>
                    <a:lstStyle/>
                    <a:p>
                      <a:endParaRPr lang="es-CL" dirty="0"/>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69,8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60914069"/>
                  </a:ext>
                </a:extLst>
              </a:tr>
              <a:tr h="251059">
                <a:tc gridSpan="12">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
        <p:nvSpPr>
          <p:cNvPr id="10" name="4 CuadroTexto">
            <a:extLst>
              <a:ext uri="{FF2B5EF4-FFF2-40B4-BE49-F238E27FC236}">
                <a16:creationId xmlns="" xmlns:a16="http://schemas.microsoft.com/office/drawing/2014/main" id="{01218CA5-5A61-4025-A04A-3C545AA67E8A}"/>
              </a:ext>
            </a:extLst>
          </p:cNvPr>
          <p:cNvSpPr txBox="1"/>
          <p:nvPr/>
        </p:nvSpPr>
        <p:spPr>
          <a:xfrm>
            <a:off x="7113181" y="6078531"/>
            <a:ext cx="180032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a:t>
            </a:r>
          </a:p>
        </p:txBody>
      </p:sp>
    </p:spTree>
    <p:extLst>
      <p:ext uri="{BB962C8B-B14F-4D97-AF65-F5344CB8AC3E}">
        <p14:creationId xmlns:p14="http://schemas.microsoft.com/office/powerpoint/2010/main" val="2820358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351880" y="73566"/>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P12. ¿Qué tan de acuerdo o en desacuerdo estás tú con…?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2200418798"/>
              </p:ext>
            </p:extLst>
          </p:nvPr>
        </p:nvGraphicFramePr>
        <p:xfrm>
          <a:off x="207574" y="1243070"/>
          <a:ext cx="8684908" cy="4792679"/>
        </p:xfrm>
        <a:graphic>
          <a:graphicData uri="http://schemas.openxmlformats.org/drawingml/2006/table">
            <a:tbl>
              <a:tblPr firstRow="1" bandRow="1">
                <a:tableStyleId>{17292A2E-F333-43FB-9621-5CBBE7FDCDCB}</a:tableStyleId>
              </a:tblPr>
              <a:tblGrid>
                <a:gridCol w="1720026">
                  <a:extLst>
                    <a:ext uri="{9D8B030D-6E8A-4147-A177-3AD203B41FA5}">
                      <a16:colId xmlns="" xmlns:a16="http://schemas.microsoft.com/office/drawing/2014/main" val="1829310800"/>
                    </a:ext>
                  </a:extLst>
                </a:gridCol>
                <a:gridCol w="1179933">
                  <a:extLst>
                    <a:ext uri="{9D8B030D-6E8A-4147-A177-3AD203B41FA5}">
                      <a16:colId xmlns="" xmlns:a16="http://schemas.microsoft.com/office/drawing/2014/main" val="95923123"/>
                    </a:ext>
                  </a:extLst>
                </a:gridCol>
                <a:gridCol w="645177">
                  <a:extLst>
                    <a:ext uri="{9D8B030D-6E8A-4147-A177-3AD203B41FA5}">
                      <a16:colId xmlns="" xmlns:a16="http://schemas.microsoft.com/office/drawing/2014/main" val="2299922220"/>
                    </a:ext>
                  </a:extLst>
                </a:gridCol>
                <a:gridCol w="645177">
                  <a:extLst>
                    <a:ext uri="{9D8B030D-6E8A-4147-A177-3AD203B41FA5}">
                      <a16:colId xmlns="" xmlns:a16="http://schemas.microsoft.com/office/drawing/2014/main" val="3015967607"/>
                    </a:ext>
                  </a:extLst>
                </a:gridCol>
                <a:gridCol w="541341">
                  <a:extLst>
                    <a:ext uri="{9D8B030D-6E8A-4147-A177-3AD203B41FA5}">
                      <a16:colId xmlns="" xmlns:a16="http://schemas.microsoft.com/office/drawing/2014/main" val="1176659568"/>
                    </a:ext>
                  </a:extLst>
                </a:gridCol>
                <a:gridCol w="541341">
                  <a:extLst>
                    <a:ext uri="{9D8B030D-6E8A-4147-A177-3AD203B41FA5}">
                      <a16:colId xmlns="" xmlns:a16="http://schemas.microsoft.com/office/drawing/2014/main" val="2010165997"/>
                    </a:ext>
                  </a:extLst>
                </a:gridCol>
                <a:gridCol w="541341">
                  <a:extLst>
                    <a:ext uri="{9D8B030D-6E8A-4147-A177-3AD203B41FA5}">
                      <a16:colId xmlns="" xmlns:a16="http://schemas.microsoft.com/office/drawing/2014/main" val="2362412590"/>
                    </a:ext>
                  </a:extLst>
                </a:gridCol>
                <a:gridCol w="541341">
                  <a:extLst>
                    <a:ext uri="{9D8B030D-6E8A-4147-A177-3AD203B41FA5}">
                      <a16:colId xmlns="" xmlns:a16="http://schemas.microsoft.com/office/drawing/2014/main" val="4169448371"/>
                    </a:ext>
                  </a:extLst>
                </a:gridCol>
                <a:gridCol w="541341">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457826">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Sexo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66127">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Hombre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Mujer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19641">
                <a:tc rowSpan="3">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Independiente que exista una separación de las tareas en la crianza, la mujer/madre suele llevarse más responsabilidades</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19641">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0,2</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1764980"/>
                  </a:ext>
                </a:extLst>
              </a:tr>
              <a:tr h="419641">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86,0</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87,7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94006058"/>
                  </a:ext>
                </a:extLst>
              </a:tr>
              <a:tr h="421200">
                <a:tc rowSpan="3">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El estrés de la paternidad o maternidad hace que las parejas se distancien</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28,7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25,4</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610074"/>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49,3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921200392"/>
                  </a:ext>
                </a:extLst>
              </a:tr>
              <a:tr h="421200">
                <a:tc rowSpan="3">
                  <a:txBody>
                    <a:bodyPr/>
                    <a:lstStyle/>
                    <a:p>
                      <a:pPr marL="0" algn="l" defTabSz="914400" rtl="0" eaLnBrk="1" fontAlgn="t" latinLnBrk="0" hangingPunct="1"/>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Los hombres organizan en igual medida las labores domésticas que las mujeres</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52,9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52,9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52,3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1,1</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21200">
                <a:tc vMerge="1">
                  <a:txBody>
                    <a:bodyPr/>
                    <a:lstStyle/>
                    <a:p>
                      <a:endParaRPr lang="es-CL" dirty="0"/>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31,5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31,5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1460914069"/>
                  </a:ext>
                </a:extLst>
              </a:tr>
              <a:tr h="251059">
                <a:tc gridSpan="12">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
        <p:nvSpPr>
          <p:cNvPr id="10" name="4 CuadroTexto">
            <a:extLst>
              <a:ext uri="{FF2B5EF4-FFF2-40B4-BE49-F238E27FC236}">
                <a16:creationId xmlns="" xmlns:a16="http://schemas.microsoft.com/office/drawing/2014/main" id="{56A4E2A0-6B9D-456C-B42E-772A39C5E8DF}"/>
              </a:ext>
            </a:extLst>
          </p:cNvPr>
          <p:cNvSpPr txBox="1"/>
          <p:nvPr/>
        </p:nvSpPr>
        <p:spPr>
          <a:xfrm>
            <a:off x="7113181" y="6078531"/>
            <a:ext cx="180032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a:t>
            </a:r>
          </a:p>
        </p:txBody>
      </p:sp>
    </p:spTree>
    <p:extLst>
      <p:ext uri="{BB962C8B-B14F-4D97-AF65-F5344CB8AC3E}">
        <p14:creationId xmlns:p14="http://schemas.microsoft.com/office/powerpoint/2010/main" val="2666171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P13. A continuación, te vamos a poner en algunos escenarios respecto a la corresponsabilidad parental, quisiéramos saber si crees que te pasarían o no.</a:t>
            </a:r>
          </a:p>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Mi pareja padre/madre de mis hijos… % Total</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51519" y="1185253"/>
            <a:ext cx="8661982" cy="968109"/>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Alrededor de un 92</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 de los encuestados indica que cree que su pareja estaría dispuesta/o a hacer sacrificios personales/laborales para ayudar a cuidar de sus hijos/as. Por otro lado, el 81,5% de los encuestados indica que su pareja o madre/padre de sus hijos no lo/la perjudicarían y restarían importancia a su labor con su/s hijos/as, y casi el 82% plantea que su pareja no desconfiaría de sus capacidades como padre/madre.</a:t>
            </a:r>
          </a:p>
        </p:txBody>
      </p:sp>
      <p:sp>
        <p:nvSpPr>
          <p:cNvPr id="11" name="4 CuadroTexto">
            <a:extLst>
              <a:ext uri="{FF2B5EF4-FFF2-40B4-BE49-F238E27FC236}">
                <a16:creationId xmlns="" xmlns:a16="http://schemas.microsoft.com/office/drawing/2014/main" id="{B3503E27-81B8-44E1-8D86-1FF940A31B7F}"/>
              </a:ext>
            </a:extLst>
          </p:cNvPr>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graphicFrame>
        <p:nvGraphicFramePr>
          <p:cNvPr id="4" name="Gráfico 3">
            <a:extLst>
              <a:ext uri="{FF2B5EF4-FFF2-40B4-BE49-F238E27FC236}">
                <a16:creationId xmlns="" xmlns:a16="http://schemas.microsoft.com/office/drawing/2014/main" id="{4A9B6655-39C6-4371-9A85-FBC9C2B7A47F}"/>
              </a:ext>
            </a:extLst>
          </p:cNvPr>
          <p:cNvGraphicFramePr/>
          <p:nvPr>
            <p:extLst>
              <p:ext uri="{D42A27DB-BD31-4B8C-83A1-F6EECF244321}">
                <p14:modId xmlns:p14="http://schemas.microsoft.com/office/powerpoint/2010/main" val="1268944961"/>
              </p:ext>
            </p:extLst>
          </p:nvPr>
        </p:nvGraphicFramePr>
        <p:xfrm>
          <a:off x="251519" y="2381693"/>
          <a:ext cx="8582087" cy="345558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2604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351880" y="73566"/>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P13. A continuación, te vamos a poner en algunos escenarios respecto a la corresponsabilidad parental, quisiéramos saber si crees que te pasarían o no.</a:t>
            </a:r>
          </a:p>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Mi pareja padre/madre de mis hijos…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3010601056"/>
              </p:ext>
            </p:extLst>
          </p:nvPr>
        </p:nvGraphicFramePr>
        <p:xfrm>
          <a:off x="207574" y="1243070"/>
          <a:ext cx="8684908" cy="4634509"/>
        </p:xfrm>
        <a:graphic>
          <a:graphicData uri="http://schemas.openxmlformats.org/drawingml/2006/table">
            <a:tbl>
              <a:tblPr firstRow="1" bandRow="1">
                <a:tableStyleId>{17292A2E-F333-43FB-9621-5CBBE7FDCDCB}</a:tableStyleId>
              </a:tblPr>
              <a:tblGrid>
                <a:gridCol w="2097087">
                  <a:extLst>
                    <a:ext uri="{9D8B030D-6E8A-4147-A177-3AD203B41FA5}">
                      <a16:colId xmlns="" xmlns:a16="http://schemas.microsoft.com/office/drawing/2014/main" val="1829310800"/>
                    </a:ext>
                  </a:extLst>
                </a:gridCol>
                <a:gridCol w="802872">
                  <a:extLst>
                    <a:ext uri="{9D8B030D-6E8A-4147-A177-3AD203B41FA5}">
                      <a16:colId xmlns="" xmlns:a16="http://schemas.microsoft.com/office/drawing/2014/main" val="95923123"/>
                    </a:ext>
                  </a:extLst>
                </a:gridCol>
                <a:gridCol w="645177">
                  <a:extLst>
                    <a:ext uri="{9D8B030D-6E8A-4147-A177-3AD203B41FA5}">
                      <a16:colId xmlns="" xmlns:a16="http://schemas.microsoft.com/office/drawing/2014/main" val="2299922220"/>
                    </a:ext>
                  </a:extLst>
                </a:gridCol>
                <a:gridCol w="645177">
                  <a:extLst>
                    <a:ext uri="{9D8B030D-6E8A-4147-A177-3AD203B41FA5}">
                      <a16:colId xmlns="" xmlns:a16="http://schemas.microsoft.com/office/drawing/2014/main" val="3015967607"/>
                    </a:ext>
                  </a:extLst>
                </a:gridCol>
                <a:gridCol w="541341">
                  <a:extLst>
                    <a:ext uri="{9D8B030D-6E8A-4147-A177-3AD203B41FA5}">
                      <a16:colId xmlns="" xmlns:a16="http://schemas.microsoft.com/office/drawing/2014/main" val="1176659568"/>
                    </a:ext>
                  </a:extLst>
                </a:gridCol>
                <a:gridCol w="541341">
                  <a:extLst>
                    <a:ext uri="{9D8B030D-6E8A-4147-A177-3AD203B41FA5}">
                      <a16:colId xmlns="" xmlns:a16="http://schemas.microsoft.com/office/drawing/2014/main" val="2010165997"/>
                    </a:ext>
                  </a:extLst>
                </a:gridCol>
                <a:gridCol w="541341">
                  <a:extLst>
                    <a:ext uri="{9D8B030D-6E8A-4147-A177-3AD203B41FA5}">
                      <a16:colId xmlns="" xmlns:a16="http://schemas.microsoft.com/office/drawing/2014/main" val="2362412590"/>
                    </a:ext>
                  </a:extLst>
                </a:gridCol>
                <a:gridCol w="541341">
                  <a:extLst>
                    <a:ext uri="{9D8B030D-6E8A-4147-A177-3AD203B41FA5}">
                      <a16:colId xmlns="" xmlns:a16="http://schemas.microsoft.com/office/drawing/2014/main" val="4169448371"/>
                    </a:ext>
                  </a:extLst>
                </a:gridCol>
                <a:gridCol w="541341">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393208">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Sexo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40904">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Hombre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Mujer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68000">
                <a:tc rowSpan="2">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Desconfiaría de mis capacidades como padre/madre</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Si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13,9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13,5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13,9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10001"/>
                  </a:ext>
                </a:extLst>
              </a:tr>
              <a:tr h="4680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79,6</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77,7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79,5</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94006058"/>
                  </a:ext>
                </a:extLst>
              </a:tr>
              <a:tr h="468000">
                <a:tc rowSpan="2">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Estaría dispuesto/a hacer sacrificios personales/laborales para ayudar a cuidar de nuestros/as hijos/as.</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Si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88,9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90,3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68000">
                <a:tc vMerge="1">
                  <a:txBody>
                    <a:bodyPr/>
                    <a:lstStyle/>
                    <a:p>
                      <a:endParaRPr lang="es-CL"/>
                    </a:p>
                  </a:txBody>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4,4</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5,4</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4125610074"/>
                  </a:ext>
                </a:extLst>
              </a:tr>
              <a:tr h="468000">
                <a:tc rowSpan="2">
                  <a:txBody>
                    <a:bodyPr/>
                    <a:lstStyle/>
                    <a:p>
                      <a:pPr marL="0" algn="l" defTabSz="914400" rtl="0" eaLnBrk="1" fontAlgn="t" latinLnBrk="0" hangingPunct="1"/>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Me perjudicaría y restaría importancia a mi labor con nuestro/a hijo/a</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Si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68000">
                <a:tc vMerge="1">
                  <a:txBody>
                    <a:bodyPr/>
                    <a:lstStyle/>
                    <a:p>
                      <a:endParaRPr lang="es-CL"/>
                    </a:p>
                  </a:txBody>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68000">
                <a:tc rowSpan="2">
                  <a:txBody>
                    <a:bodyPr/>
                    <a:lstStyle/>
                    <a:p>
                      <a:pPr marL="0" algn="l" defTabSz="914400" rtl="0" eaLnBrk="1" fontAlgn="t" latinLnBrk="0" hangingPunct="1"/>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Tendría mayor tiempo personal que yo</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Si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25,9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33,7</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29,9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 xmlns:a16="http://schemas.microsoft.com/office/drawing/2014/main" val="3322009975"/>
                  </a:ext>
                </a:extLst>
              </a:tr>
              <a:tr h="468000">
                <a:tc vMerge="1">
                  <a:txBody>
                    <a:bodyPr/>
                    <a:lstStyle/>
                    <a:p>
                      <a:pPr marL="0" algn="l" defTabSz="914400" rtl="0" eaLnBrk="1" fontAlgn="t" latinLnBrk="0" hangingPunct="1"/>
                      <a:endParaRPr lang="es-CL" sz="1050" kern="1200" dirty="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ctr">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56,0</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57,3</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658060498"/>
                  </a:ext>
                </a:extLst>
              </a:tr>
              <a:tr h="251426">
                <a:tc gridSpan="12">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
        <p:nvSpPr>
          <p:cNvPr id="10" name="4 CuadroTexto">
            <a:extLst>
              <a:ext uri="{FF2B5EF4-FFF2-40B4-BE49-F238E27FC236}">
                <a16:creationId xmlns="" xmlns:a16="http://schemas.microsoft.com/office/drawing/2014/main" id="{2AE81730-3E7E-41C2-8DA3-F17370ABEABF}"/>
              </a:ext>
            </a:extLst>
          </p:cNvPr>
          <p:cNvSpPr txBox="1"/>
          <p:nvPr/>
        </p:nvSpPr>
        <p:spPr>
          <a:xfrm>
            <a:off x="7113181" y="6078531"/>
            <a:ext cx="180032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a:t>
            </a:r>
          </a:p>
        </p:txBody>
      </p:sp>
    </p:spTree>
    <p:extLst>
      <p:ext uri="{BB962C8B-B14F-4D97-AF65-F5344CB8AC3E}">
        <p14:creationId xmlns:p14="http://schemas.microsoft.com/office/powerpoint/2010/main" val="640967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4"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1579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P14. ¿Qué tan de acuerdo o en desacuerdo estás tú con las siguientes afirmaciones? % Total Mujeres</a:t>
            </a:r>
          </a:p>
        </p:txBody>
      </p:sp>
      <p:graphicFrame>
        <p:nvGraphicFramePr>
          <p:cNvPr id="4" name="Gráfico 3"/>
          <p:cNvGraphicFramePr/>
          <p:nvPr>
            <p:extLst>
              <p:ext uri="{D42A27DB-BD31-4B8C-83A1-F6EECF244321}">
                <p14:modId xmlns:p14="http://schemas.microsoft.com/office/powerpoint/2010/main" val="2737570429"/>
              </p:ext>
            </p:extLst>
          </p:nvPr>
        </p:nvGraphicFramePr>
        <p:xfrm>
          <a:off x="251518" y="2243471"/>
          <a:ext cx="8661983" cy="3835060"/>
        </p:xfrm>
        <a:graphic>
          <a:graphicData uri="http://schemas.openxmlformats.org/drawingml/2006/chart">
            <c:chart xmlns:c="http://schemas.openxmlformats.org/drawingml/2006/chart" xmlns:r="http://schemas.openxmlformats.org/officeDocument/2006/relationships" r:id="rId5"/>
          </a:graphicData>
        </a:graphic>
      </p:graphicFrame>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629 casos. En barras se omite categoría ‘Ns-Nr’</a:t>
            </a:r>
          </a:p>
        </p:txBody>
      </p:sp>
      <p:sp>
        <p:nvSpPr>
          <p:cNvPr id="10" name="Rectángulo 9">
            <a:extLst>
              <a:ext uri="{FF2B5EF4-FFF2-40B4-BE49-F238E27FC236}">
                <a16:creationId xmlns="" xmlns:a16="http://schemas.microsoft.com/office/drawing/2014/main" id="{1E63C200-A7EF-4003-9F7C-958ED7EDB762}"/>
              </a:ext>
            </a:extLst>
          </p:cNvPr>
          <p:cNvSpPr/>
          <p:nvPr/>
        </p:nvSpPr>
        <p:spPr>
          <a:xfrm>
            <a:off x="262028" y="1140707"/>
            <a:ext cx="8640961" cy="872359"/>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Alrededor de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tres cuartos de las encuestadas están en desacuerdo con que le incomodaría que su pareja ganara más dinero que ellas. En tanto, el 67% de las encuestadas aclaran que están de acuerdo con transferir días de su postnatal a su pareja, y </a:t>
            </a:r>
            <a:r>
              <a:rPr lang="es-CL" sz="115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aproximadamente,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ocho de cada diez encuestadas manifiestan que están de acuerdo con que se sentirían capacitadas para ser madres solteras.</a:t>
            </a:r>
          </a:p>
        </p:txBody>
      </p:sp>
    </p:spTree>
    <p:extLst>
      <p:ext uri="{BB962C8B-B14F-4D97-AF65-F5344CB8AC3E}">
        <p14:creationId xmlns:p14="http://schemas.microsoft.com/office/powerpoint/2010/main" val="1158424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P14. ¿Qué tan de acuerdo o en desacuerdo estás tú con las siguientes afirmaciones? % Total Mujeres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4 CuadroTexto">
            <a:extLst>
              <a:ext uri="{FF2B5EF4-FFF2-40B4-BE49-F238E27FC236}">
                <a16:creationId xmlns="" xmlns:a16="http://schemas.microsoft.com/office/drawing/2014/main" id="{DF52DC51-D707-41C4-B6C5-1E3AEFB65A23}"/>
              </a:ext>
            </a:extLst>
          </p:cNvPr>
          <p:cNvSpPr txBox="1"/>
          <p:nvPr/>
        </p:nvSpPr>
        <p:spPr>
          <a:xfrm>
            <a:off x="6862617" y="6078531"/>
            <a:ext cx="2050883"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629 casos.</a:t>
            </a: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1873955833"/>
              </p:ext>
            </p:extLst>
          </p:nvPr>
        </p:nvGraphicFramePr>
        <p:xfrm>
          <a:off x="207574" y="1243070"/>
          <a:ext cx="8684908" cy="4763441"/>
        </p:xfrm>
        <a:graphic>
          <a:graphicData uri="http://schemas.openxmlformats.org/drawingml/2006/table">
            <a:tbl>
              <a:tblPr firstRow="1" bandRow="1">
                <a:tableStyleId>{17292A2E-F333-43FB-9621-5CBBE7FDCDCB}</a:tableStyleId>
              </a:tblPr>
              <a:tblGrid>
                <a:gridCol w="1720026">
                  <a:extLst>
                    <a:ext uri="{9D8B030D-6E8A-4147-A177-3AD203B41FA5}">
                      <a16:colId xmlns="" xmlns:a16="http://schemas.microsoft.com/office/drawing/2014/main" val="1829310800"/>
                    </a:ext>
                  </a:extLst>
                </a:gridCol>
                <a:gridCol w="1179933">
                  <a:extLst>
                    <a:ext uri="{9D8B030D-6E8A-4147-A177-3AD203B41FA5}">
                      <a16:colId xmlns="" xmlns:a16="http://schemas.microsoft.com/office/drawing/2014/main" val="95923123"/>
                    </a:ext>
                  </a:extLst>
                </a:gridCol>
                <a:gridCol w="774002">
                  <a:extLst>
                    <a:ext uri="{9D8B030D-6E8A-4147-A177-3AD203B41FA5}">
                      <a16:colId xmlns="" xmlns:a16="http://schemas.microsoft.com/office/drawing/2014/main" val="2299922220"/>
                    </a:ext>
                  </a:extLst>
                </a:gridCol>
                <a:gridCol w="634481">
                  <a:extLst>
                    <a:ext uri="{9D8B030D-6E8A-4147-A177-3AD203B41FA5}">
                      <a16:colId xmlns="" xmlns:a16="http://schemas.microsoft.com/office/drawing/2014/main" val="1176659568"/>
                    </a:ext>
                  </a:extLst>
                </a:gridCol>
                <a:gridCol w="727788">
                  <a:extLst>
                    <a:ext uri="{9D8B030D-6E8A-4147-A177-3AD203B41FA5}">
                      <a16:colId xmlns="" xmlns:a16="http://schemas.microsoft.com/office/drawing/2014/main" val="2010165997"/>
                    </a:ext>
                  </a:extLst>
                </a:gridCol>
                <a:gridCol w="615820">
                  <a:extLst>
                    <a:ext uri="{9D8B030D-6E8A-4147-A177-3AD203B41FA5}">
                      <a16:colId xmlns="" xmlns:a16="http://schemas.microsoft.com/office/drawing/2014/main" val="2362412590"/>
                    </a:ext>
                  </a:extLst>
                </a:gridCol>
                <a:gridCol w="559837">
                  <a:extLst>
                    <a:ext uri="{9D8B030D-6E8A-4147-A177-3AD203B41FA5}">
                      <a16:colId xmlns="" xmlns:a16="http://schemas.microsoft.com/office/drawing/2014/main" val="4169448371"/>
                    </a:ext>
                  </a:extLst>
                </a:gridCol>
                <a:gridCol w="685131">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457826">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row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Total Mujeres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66127">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vMerge="1">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19641">
                <a:tc rowSpan="3">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Estaría dispuesta a transferirle días de mi posnatal a mi pareja</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19641">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1764980"/>
                  </a:ext>
                </a:extLst>
              </a:tr>
              <a:tr h="419641">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57,8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69,4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94006058"/>
                  </a:ext>
                </a:extLst>
              </a:tr>
              <a:tr h="421200">
                <a:tc rowSpan="3">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Me incomodaría que mi pareja ganara más dinero que yo</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610074"/>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921200392"/>
                  </a:ext>
                </a:extLst>
              </a:tr>
              <a:tr h="421200">
                <a:tc rowSpan="3">
                  <a:txBody>
                    <a:bodyPr/>
                    <a:lstStyle/>
                    <a:p>
                      <a:pPr marL="0" algn="l" defTabSz="914400" rtl="0" eaLnBrk="1" fontAlgn="t" latinLnBrk="0" hangingPunct="1"/>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Me sentiría capacitada de ser madre soltera</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13,8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74,9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60914069"/>
                  </a:ext>
                </a:extLst>
              </a:tr>
              <a:tr h="251059">
                <a:tc gridSpan="11">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Tree>
    <p:extLst>
      <p:ext uri="{BB962C8B-B14F-4D97-AF65-F5344CB8AC3E}">
        <p14:creationId xmlns:p14="http://schemas.microsoft.com/office/powerpoint/2010/main" val="2897400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4"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1579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P15. ¿Qué tan de acuerdo o en desacuerdo estás tú con las siguientes afirmaciones? % Total Hombres</a:t>
            </a:r>
          </a:p>
        </p:txBody>
      </p:sp>
      <p:graphicFrame>
        <p:nvGraphicFramePr>
          <p:cNvPr id="4" name="Gráfico 3"/>
          <p:cNvGraphicFramePr/>
          <p:nvPr>
            <p:extLst>
              <p:ext uri="{D42A27DB-BD31-4B8C-83A1-F6EECF244321}">
                <p14:modId xmlns:p14="http://schemas.microsoft.com/office/powerpoint/2010/main" val="2853803188"/>
              </p:ext>
            </p:extLst>
          </p:nvPr>
        </p:nvGraphicFramePr>
        <p:xfrm>
          <a:off x="251518" y="2243471"/>
          <a:ext cx="8661983" cy="3835060"/>
        </p:xfrm>
        <a:graphic>
          <a:graphicData uri="http://schemas.openxmlformats.org/drawingml/2006/chart">
            <c:chart xmlns:c="http://schemas.openxmlformats.org/drawingml/2006/chart" xmlns:r="http://schemas.openxmlformats.org/officeDocument/2006/relationships" r:id="rId5"/>
          </a:graphicData>
        </a:graphic>
      </p:graphicFrame>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579 casos. En barras se omite categoría ‘Ns-Nr’</a:t>
            </a:r>
          </a:p>
        </p:txBody>
      </p:sp>
      <p:sp>
        <p:nvSpPr>
          <p:cNvPr id="10" name="Rectángulo 9">
            <a:extLst>
              <a:ext uri="{FF2B5EF4-FFF2-40B4-BE49-F238E27FC236}">
                <a16:creationId xmlns="" xmlns:a16="http://schemas.microsoft.com/office/drawing/2014/main" id="{1E63C200-A7EF-4003-9F7C-958ED7EDB762}"/>
              </a:ext>
            </a:extLst>
          </p:cNvPr>
          <p:cNvSpPr/>
          <p:nvPr/>
        </p:nvSpPr>
        <p:spPr>
          <a:xfrm>
            <a:off x="272540" y="1132412"/>
            <a:ext cx="8640961" cy="872359"/>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Aproximadamente nueve de cada diez encuestados están en desacuerdo con que le incomodaría que su pareja ganara más dinero que ellos. En tanto, el 48,4% de los encuestados aclaran que están de acuerdo con pedir a su pareja la transferencia de días de postnatal. Por otro lado, casi tres cuartos de los encuestados afirman que están de acuerdo con que se sentirían capacitados para ser padres solteros.</a:t>
            </a:r>
          </a:p>
        </p:txBody>
      </p:sp>
    </p:spTree>
    <p:extLst>
      <p:ext uri="{BB962C8B-B14F-4D97-AF65-F5344CB8AC3E}">
        <p14:creationId xmlns:p14="http://schemas.microsoft.com/office/powerpoint/2010/main" val="4071745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rPr>
              <a:t>P15. ¿Qué tan de acuerdo o en desacuerdo estás tú con las siguientes afirmaciones? % Total Hombres </a:t>
            </a:r>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 Tabla de significancia</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4 CuadroTexto">
            <a:extLst>
              <a:ext uri="{FF2B5EF4-FFF2-40B4-BE49-F238E27FC236}">
                <a16:creationId xmlns="" xmlns:a16="http://schemas.microsoft.com/office/drawing/2014/main" id="{DF52DC51-D707-41C4-B6C5-1E3AEFB65A23}"/>
              </a:ext>
            </a:extLst>
          </p:cNvPr>
          <p:cNvSpPr txBox="1"/>
          <p:nvPr/>
        </p:nvSpPr>
        <p:spPr>
          <a:xfrm>
            <a:off x="6862617" y="6078531"/>
            <a:ext cx="2050883"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579 casos.</a:t>
            </a:r>
          </a:p>
        </p:txBody>
      </p:sp>
      <p:graphicFrame>
        <p:nvGraphicFramePr>
          <p:cNvPr id="11" name="8 Tabla">
            <a:extLst>
              <a:ext uri="{FF2B5EF4-FFF2-40B4-BE49-F238E27FC236}">
                <a16:creationId xmlns="" xmlns:a16="http://schemas.microsoft.com/office/drawing/2014/main" id="{C34E6C03-559C-496E-9AAD-17E93F8CC515}"/>
              </a:ext>
            </a:extLst>
          </p:cNvPr>
          <p:cNvGraphicFramePr>
            <a:graphicFrameLocks noGrp="1"/>
          </p:cNvGraphicFramePr>
          <p:nvPr>
            <p:extLst>
              <p:ext uri="{D42A27DB-BD31-4B8C-83A1-F6EECF244321}">
                <p14:modId xmlns:p14="http://schemas.microsoft.com/office/powerpoint/2010/main" val="936805707"/>
              </p:ext>
            </p:extLst>
          </p:nvPr>
        </p:nvGraphicFramePr>
        <p:xfrm>
          <a:off x="207574" y="1243070"/>
          <a:ext cx="8684908" cy="4763441"/>
        </p:xfrm>
        <a:graphic>
          <a:graphicData uri="http://schemas.openxmlformats.org/drawingml/2006/table">
            <a:tbl>
              <a:tblPr firstRow="1" bandRow="1">
                <a:tableStyleId>{17292A2E-F333-43FB-9621-5CBBE7FDCDCB}</a:tableStyleId>
              </a:tblPr>
              <a:tblGrid>
                <a:gridCol w="1720026">
                  <a:extLst>
                    <a:ext uri="{9D8B030D-6E8A-4147-A177-3AD203B41FA5}">
                      <a16:colId xmlns="" xmlns:a16="http://schemas.microsoft.com/office/drawing/2014/main" val="1829310800"/>
                    </a:ext>
                  </a:extLst>
                </a:gridCol>
                <a:gridCol w="1179933">
                  <a:extLst>
                    <a:ext uri="{9D8B030D-6E8A-4147-A177-3AD203B41FA5}">
                      <a16:colId xmlns="" xmlns:a16="http://schemas.microsoft.com/office/drawing/2014/main" val="95923123"/>
                    </a:ext>
                  </a:extLst>
                </a:gridCol>
                <a:gridCol w="848647">
                  <a:extLst>
                    <a:ext uri="{9D8B030D-6E8A-4147-A177-3AD203B41FA5}">
                      <a16:colId xmlns="" xmlns:a16="http://schemas.microsoft.com/office/drawing/2014/main" val="2299922220"/>
                    </a:ext>
                  </a:extLst>
                </a:gridCol>
                <a:gridCol w="718457">
                  <a:extLst>
                    <a:ext uri="{9D8B030D-6E8A-4147-A177-3AD203B41FA5}">
                      <a16:colId xmlns="" xmlns:a16="http://schemas.microsoft.com/office/drawing/2014/main" val="1176659568"/>
                    </a:ext>
                  </a:extLst>
                </a:gridCol>
                <a:gridCol w="615820">
                  <a:extLst>
                    <a:ext uri="{9D8B030D-6E8A-4147-A177-3AD203B41FA5}">
                      <a16:colId xmlns="" xmlns:a16="http://schemas.microsoft.com/office/drawing/2014/main" val="2010165997"/>
                    </a:ext>
                  </a:extLst>
                </a:gridCol>
                <a:gridCol w="587829">
                  <a:extLst>
                    <a:ext uri="{9D8B030D-6E8A-4147-A177-3AD203B41FA5}">
                      <a16:colId xmlns="" xmlns:a16="http://schemas.microsoft.com/office/drawing/2014/main" val="2362412590"/>
                    </a:ext>
                  </a:extLst>
                </a:gridCol>
                <a:gridCol w="550506">
                  <a:extLst>
                    <a:ext uri="{9D8B030D-6E8A-4147-A177-3AD203B41FA5}">
                      <a16:colId xmlns="" xmlns:a16="http://schemas.microsoft.com/office/drawing/2014/main" val="4169448371"/>
                    </a:ext>
                  </a:extLst>
                </a:gridCol>
                <a:gridCol w="675800">
                  <a:extLst>
                    <a:ext uri="{9D8B030D-6E8A-4147-A177-3AD203B41FA5}">
                      <a16:colId xmlns="" xmlns:a16="http://schemas.microsoft.com/office/drawing/2014/main" val="1960239627"/>
                    </a:ext>
                  </a:extLst>
                </a:gridCol>
                <a:gridCol w="541341">
                  <a:extLst>
                    <a:ext uri="{9D8B030D-6E8A-4147-A177-3AD203B41FA5}">
                      <a16:colId xmlns="" xmlns:a16="http://schemas.microsoft.com/office/drawing/2014/main" val="3111799697"/>
                    </a:ext>
                  </a:extLst>
                </a:gridCol>
                <a:gridCol w="524761">
                  <a:extLst>
                    <a:ext uri="{9D8B030D-6E8A-4147-A177-3AD203B41FA5}">
                      <a16:colId xmlns="" xmlns:a16="http://schemas.microsoft.com/office/drawing/2014/main" val="2626532626"/>
                    </a:ext>
                  </a:extLst>
                </a:gridCol>
                <a:gridCol w="721788">
                  <a:extLst>
                    <a:ext uri="{9D8B030D-6E8A-4147-A177-3AD203B41FA5}">
                      <a16:colId xmlns="" xmlns:a16="http://schemas.microsoft.com/office/drawing/2014/main" val="3039398846"/>
                    </a:ext>
                  </a:extLst>
                </a:gridCol>
              </a:tblGrid>
              <a:tr h="457826">
                <a:tc gridSpan="2">
                  <a:txBody>
                    <a:bodyPr/>
                    <a:lstStyle/>
                    <a:p>
                      <a:pPr algn="ctr"/>
                      <a:endParaRPr lang="es-ES" sz="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row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Total Hombres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3">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Nivel socioeconómico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gridSpan="2">
                  <a:txBody>
                    <a:bodyPr/>
                    <a:lstStyle/>
                    <a:p>
                      <a:pPr algn="ctr"/>
                      <a:r>
                        <a:rPr lang="es-ES" sz="1000" dirty="0">
                          <a:solidFill>
                            <a:schemeClr val="bg1"/>
                          </a:solidFill>
                          <a:latin typeface="Verdana" panose="020B0604030504040204" pitchFamily="34" charset="0"/>
                          <a:ea typeface="Verdana" panose="020B0604030504040204" pitchFamily="34" charset="0"/>
                          <a:cs typeface="Verdana" panose="020B0604030504040204" pitchFamily="34" charset="0"/>
                        </a:rPr>
                        <a:t>Zona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pPr algn="ctr"/>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270787824"/>
                  </a:ext>
                </a:extLst>
              </a:tr>
              <a:tr h="266127">
                <a:tc>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Categoría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vMerge="1">
                  <a:txBody>
                    <a:bodyPr/>
                    <a:lstStyle/>
                    <a:p>
                      <a:pPr algn="ctr"/>
                      <a:endPar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25-29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Alto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Medio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fontAlgn="b"/>
                      <a:r>
                        <a:rPr lang="es-CL" sz="900" b="0" i="0" u="none" strike="noStrike" dirty="0">
                          <a:solidFill>
                            <a:schemeClr val="bg1"/>
                          </a:solidFill>
                          <a:effectLst/>
                          <a:latin typeface="Verdana" panose="020B0604030504040204" pitchFamily="34" charset="0"/>
                          <a:ea typeface="Verdana" panose="020B0604030504040204" pitchFamily="34" charset="0"/>
                        </a:rPr>
                        <a:t>Bajo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a:txBody>
                    <a:bodyPr/>
                    <a:lstStyle/>
                    <a:p>
                      <a:pPr algn="ctr"/>
                      <a:r>
                        <a:rPr lang="es-ES" sz="900" dirty="0">
                          <a:solidFill>
                            <a:schemeClr val="bg1"/>
                          </a:solidFill>
                          <a:latin typeface="Verdana" panose="020B0604030504040204" pitchFamily="34" charset="0"/>
                          <a:ea typeface="Verdana" panose="020B0604030504040204" pitchFamily="34" charset="0"/>
                          <a:cs typeface="Verdana" panose="020B0604030504040204" pitchFamily="34" charset="0"/>
                        </a:rPr>
                        <a:t>Regiones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extLst>
                  <a:ext uri="{0D108BD9-81ED-4DB2-BD59-A6C34878D82A}">
                    <a16:rowId xmlns="" xmlns:a16="http://schemas.microsoft.com/office/drawing/2014/main" val="10000"/>
                  </a:ext>
                </a:extLst>
              </a:tr>
              <a:tr h="419641">
                <a:tc rowSpan="3">
                  <a:txBody>
                    <a:bodyPr/>
                    <a:lstStyle/>
                    <a:p>
                      <a:pPr marL="0" marR="0" lvl="0" indent="0" algn="l" defTabSz="914400" rtl="0" eaLnBrk="1" fontAlgn="auto" latinLnBrk="0" hangingPunct="1">
                        <a:lnSpc>
                          <a:spcPct val="115000"/>
                        </a:lnSpc>
                        <a:spcBef>
                          <a:spcPts val="0"/>
                        </a:spcBef>
                        <a:spcAft>
                          <a:spcPts val="0"/>
                        </a:spcAft>
                        <a:buClrTx/>
                        <a:buSzTx/>
                        <a:buFont typeface="+mj-lt"/>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Estaría dispuesto a pedirle a mi pareja que me transfiriera días de su posnatal para mí</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36,9</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51,2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19641">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01764980"/>
                  </a:ext>
                </a:extLst>
              </a:tr>
              <a:tr h="419641">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46,8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39,0</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44,0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94006058"/>
                  </a:ext>
                </a:extLst>
              </a:tr>
              <a:tr h="421200">
                <a:tc rowSpan="3">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Me incomodaría que mi pareja ganara más dinero que yo</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89,1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87,4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25610074"/>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5,8</a:t>
                      </a:r>
                      <a:r>
                        <a:rPr lang="es-CL" sz="1100" kern="1200" dirty="0">
                          <a:ln w="18415" cmpd="sng">
                            <a:noFill/>
                            <a:prstDash val="solid"/>
                          </a:ln>
                          <a:solidFill>
                            <a:schemeClr val="accent1">
                              <a:lumMod val="50000"/>
                            </a:schemeClr>
                          </a:solidFill>
                          <a:effectLst/>
                          <a:latin typeface="Verdana" panose="020B0604030504040204" pitchFamily="34" charset="0"/>
                          <a:ea typeface="Verdana" panose="020B0604030504040204" pitchFamily="34" charset="0"/>
                          <a:cs typeface="Verdana" panose="020B0604030504040204" pitchFamily="34" charset="0"/>
                        </a:rPr>
                        <a:t>ª</a:t>
                      </a:r>
                      <a:endPar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921200392"/>
                  </a:ext>
                </a:extLst>
              </a:tr>
              <a:tr h="421200">
                <a:tc rowSpan="3">
                  <a:txBody>
                    <a:bodyPr/>
                    <a:lstStyle/>
                    <a:p>
                      <a:pPr marL="0" algn="l" defTabSz="914400" rtl="0" eaLnBrk="1" fontAlgn="t" latinLnBrk="0" hangingPunct="1"/>
                      <a:r>
                        <a:rPr lang="es-CL" sz="1050" kern="1200" dirty="0">
                          <a:solidFill>
                            <a:schemeClr val="accent5">
                              <a:lumMod val="50000"/>
                            </a:schemeClr>
                          </a:solidFill>
                          <a:latin typeface="Verdana" panose="020B0604030504040204" pitchFamily="34" charset="0"/>
                          <a:ea typeface="Verdana" panose="020B0604030504040204" pitchFamily="34" charset="0"/>
                          <a:cs typeface="Verdana" panose="020B0604030504040204" pitchFamily="34" charset="0"/>
                        </a:rPr>
                        <a:t>Me sentiría capacitado de ser padre soltero</a:t>
                      </a:r>
                    </a:p>
                  </a:txBody>
                  <a:tcPr marL="72000" marR="72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21200">
                <a:tc vMerge="1">
                  <a:txBody>
                    <a:bodyPr/>
                    <a:lstStyle/>
                    <a:p>
                      <a:endParaRPr lang="es-CL"/>
                    </a:p>
                  </a:txBody>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Ni de acuerdo ni en desacuerdo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776927123"/>
                  </a:ext>
                </a:extLst>
              </a:tr>
              <a:tr h="421200">
                <a:tc vMerge="1">
                  <a:txBody>
                    <a:bodyPr/>
                    <a:lstStyle/>
                    <a:p>
                      <a:endParaRPr lang="es-CL"/>
                    </a:p>
                  </a:txBody>
                  <a:tcPr>
                    <a:lnT w="12700" cap="flat" cmpd="sng" algn="ctr">
                      <a:solidFill>
                        <a:schemeClr val="tx1"/>
                      </a:solidFill>
                      <a:prstDash val="solid"/>
                      <a:round/>
                      <a:headEnd type="none" w="med" len="med"/>
                      <a:tailEnd type="none" w="med" len="med"/>
                    </a:lnT>
                  </a:tcPr>
                </a:tc>
                <a:tc>
                  <a:txBody>
                    <a:bodyPr/>
                    <a:lstStyle/>
                    <a:p>
                      <a:pPr marL="0" lvl="0" indent="0" algn="l">
                        <a:lnSpc>
                          <a:spcPct val="115000"/>
                        </a:lnSpc>
                        <a:spcAft>
                          <a:spcPts val="0"/>
                        </a:spcAft>
                        <a:buFont typeface="+mj-lt"/>
                        <a:buNone/>
                      </a:pPr>
                      <a:r>
                        <a:rPr lang="es-CL" sz="900" dirty="0">
                          <a:solidFill>
                            <a:schemeClr val="accent5">
                              <a:lumMod val="50000"/>
                            </a:schemeClr>
                          </a:solidFill>
                          <a:effectLst/>
                          <a:latin typeface="Verdana" panose="020B0604030504040204" pitchFamily="34" charset="0"/>
                          <a:ea typeface="Verdana" panose="020B0604030504040204" pitchFamily="34" charset="0"/>
                          <a:cs typeface="Times New Roman" panose="02020603050405020304" pitchFamily="18" charset="0"/>
                        </a:rPr>
                        <a:t>De acuerdo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a:solidFill>
                            <a:schemeClr val="accent5">
                              <a:lumMod val="50000"/>
                            </a:schemeClr>
                          </a:solidFill>
                          <a:effectLst/>
                          <a:latin typeface="Verdana" panose="020B0604030504040204" pitchFamily="34" charset="0"/>
                          <a:ea typeface="Verdana" panose="020B0604030504040204" pitchFamily="34" charset="0"/>
                        </a:rPr>
                        <a:t>72,8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100" b="0" i="0" u="none" strike="noStrike" dirty="0">
                          <a:solidFill>
                            <a:schemeClr val="accent5">
                              <a:lumMod val="50000"/>
                            </a:schemeClr>
                          </a:solidFill>
                          <a:effectLst/>
                          <a:latin typeface="Verdana" panose="020B0604030504040204" pitchFamily="34" charset="0"/>
                          <a:ea typeface="Verdana" panose="020B0604030504040204" pitchFamily="34" charset="0"/>
                        </a:rPr>
                        <a:t>73,8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60914069"/>
                  </a:ext>
                </a:extLst>
              </a:tr>
              <a:tr h="251059">
                <a:tc gridSpan="11">
                  <a:txBody>
                    <a:bodyPr/>
                    <a:lstStyle/>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 Significancia al 5% - Casilla marcada en azul.</a:t>
                      </a:r>
                    </a:p>
                    <a:p>
                      <a:pPr marL="0" algn="l" defTabSz="914400" rtl="0" eaLnBrk="1" fontAlgn="t" latinLnBrk="0" hangingPunct="1"/>
                      <a:r>
                        <a:rPr lang="es-CL" sz="800" kern="1200" dirty="0">
                          <a:solidFill>
                            <a:schemeClr val="tx1"/>
                          </a:solidFill>
                          <a:latin typeface="Verdana" panose="020B0604030504040204" pitchFamily="34" charset="0"/>
                          <a:ea typeface="Verdana" panose="020B0604030504040204" pitchFamily="34" charset="0"/>
                          <a:cs typeface="Verdana" panose="020B0604030504040204" pitchFamily="34" charset="0"/>
                        </a:rPr>
                        <a:t>ª Categoría de referencia</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L"/>
                    </a:p>
                  </a:txBody>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ctr" defTabSz="914400" rtl="0" eaLnBrk="1" fontAlgn="t" latinLnBrk="0" hangingPunct="1"/>
                      <a:endParaRPr lang="es-CL" sz="1200" kern="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297699099"/>
                  </a:ext>
                </a:extLst>
              </a:tr>
            </a:tbl>
          </a:graphicData>
        </a:graphic>
      </p:graphicFrame>
    </p:spTree>
    <p:extLst>
      <p:ext uri="{BB962C8B-B14F-4D97-AF65-F5344CB8AC3E}">
        <p14:creationId xmlns:p14="http://schemas.microsoft.com/office/powerpoint/2010/main" val="244459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Síntesis del sondeo (1 de 2)</a:t>
            </a:r>
          </a:p>
        </p:txBody>
      </p:sp>
      <p:sp>
        <p:nvSpPr>
          <p:cNvPr id="13" name="Rectángulo 3">
            <a:extLst>
              <a:ext uri="{FF2B5EF4-FFF2-40B4-BE49-F238E27FC236}">
                <a16:creationId xmlns="" xmlns:a16="http://schemas.microsoft.com/office/drawing/2014/main" id="{91AFA5E2-3B30-406C-8EF0-5BF9946C1ED7}"/>
              </a:ext>
            </a:extLst>
          </p:cNvPr>
          <p:cNvSpPr/>
          <p:nvPr/>
        </p:nvSpPr>
        <p:spPr>
          <a:xfrm>
            <a:off x="251518" y="1222035"/>
            <a:ext cx="8640962" cy="48347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buFont typeface="Arial" panose="020B0604020202020204" pitchFamily="34" charset="0"/>
              <a:buChar char="•"/>
            </a:pPr>
            <a:r>
              <a:rPr lang="es-CL" sz="1200" dirty="0">
                <a:solidFill>
                  <a:srgbClr val="002060"/>
                </a:solidFill>
                <a:latin typeface="Verdana" panose="020B0604030504040204" pitchFamily="34" charset="0"/>
                <a:ea typeface="Verdana" panose="020B0604030504040204" pitchFamily="34" charset="0"/>
              </a:rPr>
              <a:t>Aproximadamente el 32% de los encuestados ya son padres. Por otro lado, casi la mitad de los jóvenes consultados proyectan ser padres en el futuro. </a:t>
            </a:r>
            <a:r>
              <a:rPr lang="es-CL" sz="1200" dirty="0" smtClean="0">
                <a:solidFill>
                  <a:srgbClr val="002060"/>
                </a:solidFill>
                <a:latin typeface="Verdana" panose="020B0604030504040204" pitchFamily="34" charset="0"/>
                <a:ea typeface="Verdana" panose="020B0604030504040204" pitchFamily="34" charset="0"/>
              </a:rPr>
              <a:t>Al segmentar </a:t>
            </a:r>
            <a:r>
              <a:rPr lang="es-CL" sz="1200" dirty="0">
                <a:solidFill>
                  <a:srgbClr val="002060"/>
                </a:solidFill>
                <a:latin typeface="Verdana" panose="020B0604030504040204" pitchFamily="34" charset="0"/>
                <a:ea typeface="Verdana" panose="020B0604030504040204" pitchFamily="34" charset="0"/>
              </a:rPr>
              <a:t>estas cifras por sexo, el 40,4% de las mujeres ya son madres y un 23,5% de los hombres son padres. Observando la categoría “sí le gustaría tener hijos”, hay una mayor proporción en los más jóvenes, y en las personas de estrato alto y estrato bajo.</a:t>
            </a:r>
          </a:p>
          <a:p>
            <a:pPr algn="just"/>
            <a:endParaRPr lang="es-CL" sz="1200" dirty="0">
              <a:solidFill>
                <a:srgbClr val="002060"/>
              </a:solidFill>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r>
              <a:rPr lang="es-CL" sz="1200" dirty="0">
                <a:solidFill>
                  <a:srgbClr val="002060"/>
                </a:solidFill>
                <a:latin typeface="Verdana" panose="020B0604030504040204" pitchFamily="34" charset="0"/>
                <a:ea typeface="Verdana" panose="020B0604030504040204" pitchFamily="34" charset="0"/>
              </a:rPr>
              <a:t>El promedio de edad en la que los jóvenes les gustaría tener hijos es de 29 años. Existen algunas diferencias en los promedios cuando se segmenta por sexo, por edad, nivel socioeconómico y zona, sin embargo, no difieren mas allá en un año. Las diferencias más importantes se ven en los máximos, los que se amplían en mujeres y a medida que se avanza en edad.</a:t>
            </a:r>
          </a:p>
          <a:p>
            <a:pPr marL="171450" indent="-171450" algn="just">
              <a:buFont typeface="Arial" panose="020B0604020202020204" pitchFamily="34" charset="0"/>
              <a:buChar char="•"/>
            </a:pPr>
            <a:endParaRPr lang="es-CL" sz="1200" dirty="0">
              <a:solidFill>
                <a:srgbClr val="002060"/>
              </a:solidFill>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El 87,4% de los encuestados indica estar de acuerdo con </a:t>
            </a:r>
            <a:r>
              <a:rPr lang="es-CL" sz="120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“Una mujer es independiente teniendo un trabajo remunerado”</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 mientras que el 52,1% de los jóvenes indica que está de acuerdo con “Estoy/estaría dispuesta/o a priorizar mi desarrollo profesional antes que mi maternidad/paternidad”.</a:t>
            </a:r>
          </a:p>
          <a:p>
            <a:pPr algn="just"/>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El 96% de los consultados indica que la enseñanza de sexualidad les corresponde a ambos padres, el 95% de los encuestados revela que mudar y asear corresponde a ambos padres, y una misma cifra manifiesta que llevar a los hijos al médico es una labor de ambos padres. No obstante, el 11,7% de los encuestados plantea que enseñarles a manejar corresponde a una tarea del padre, así como un 7,6% indica que es labor de la madre quedarse en la casa cuando el hijo/a está enfermo/a.</a:t>
            </a:r>
          </a:p>
          <a:p>
            <a:pPr marL="171450" indent="-171450" algn="just">
              <a:buFont typeface="Arial" panose="020B0604020202020204" pitchFamily="34" charset="0"/>
              <a:buChar char="•"/>
            </a:pPr>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r>
              <a:rPr lang="es-ES"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 cuanto a quién se hace cargo, en general, de las tareas y cuidados de los hijos, así  como de las tareas dentro del hogar, los encuestados tienden a inclinarse hacia a las mujeres (63,5% y 57,8%), siendo una visión compartida entre personas de nivel socioeconómico alto, habitantes de la RM y menores de 24 años.</a:t>
            </a:r>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endParaRPr lang="es-CL" sz="1200" dirty="0">
              <a:solidFill>
                <a:srgbClr val="002060"/>
              </a:solidFill>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endParaRPr lang="es-CL" sz="1200" dirty="0">
              <a:solidFill>
                <a:srgbClr val="00206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193815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Enero 2019</a:t>
            </a:r>
          </a:p>
        </p:txBody>
      </p:sp>
      <p:sp>
        <p:nvSpPr>
          <p:cNvPr id="4" name="1 Marcador de título"/>
          <p:cNvSpPr txBox="1">
            <a:spLocks/>
          </p:cNvSpPr>
          <p:nvPr/>
        </p:nvSpPr>
        <p:spPr>
          <a:xfrm>
            <a:off x="457200" y="1196975"/>
            <a:ext cx="6980830" cy="2829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Resultados Módulo 3:</a:t>
            </a:r>
            <a:b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3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Tarjeta Joven INJUV</a:t>
            </a:r>
          </a:p>
        </p:txBody>
      </p:sp>
      <p:sp>
        <p:nvSpPr>
          <p:cNvPr id="5" name="2 Marcador de texto"/>
          <p:cNvSpPr txBox="1">
            <a:spLocks/>
          </p:cNvSpPr>
          <p:nvPr/>
        </p:nvSpPr>
        <p:spPr>
          <a:xfrm>
            <a:off x="457200" y="3569740"/>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3767524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P16. ¿Conoces la Tarjeta Joven del INJUV? % Total</a:t>
            </a:r>
          </a:p>
        </p:txBody>
      </p:sp>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1" name="Rectángulo 10">
            <a:extLst>
              <a:ext uri="{FF2B5EF4-FFF2-40B4-BE49-F238E27FC236}">
                <a16:creationId xmlns="" xmlns:a16="http://schemas.microsoft.com/office/drawing/2014/main" id="{5EABB5F7-21DF-42E9-9135-BE0B6D2139A7}"/>
              </a:ext>
            </a:extLst>
          </p:cNvPr>
          <p:cNvSpPr/>
          <p:nvPr/>
        </p:nvSpPr>
        <p:spPr>
          <a:xfrm>
            <a:off x="251518" y="1261240"/>
            <a:ext cx="8640961" cy="905424"/>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 general un 64,6% no conoce esta tarjeta, mientras que un 35,1% </a:t>
            </a:r>
            <a:r>
              <a:rPr lang="es-CL" sz="115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sí la conoce.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 partir de la segmentación de nivel socioeconómico, el 41,4% del nivel alto conoce la tarjeta joven INJUV, seguido por el 31,9% de los encuestados del nivel medio y del nivel bajo. Por último, respecto a zona, los jóvenes encuestados de las regiones conocen mayormente la tarjeta joven del INJUV en comparación a </a:t>
            </a:r>
            <a:r>
              <a:rPr lang="es-CL" sz="115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quiénes son de  la RM</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  </a:t>
            </a:r>
          </a:p>
        </p:txBody>
      </p:sp>
      <p:graphicFrame>
        <p:nvGraphicFramePr>
          <p:cNvPr id="10" name="Gráfico 9">
            <a:extLst>
              <a:ext uri="{FF2B5EF4-FFF2-40B4-BE49-F238E27FC236}">
                <a16:creationId xmlns="" xmlns:a16="http://schemas.microsoft.com/office/drawing/2014/main" id="{C8A0CE1F-C6CF-452A-A385-4DC1EA4708C1}"/>
              </a:ext>
            </a:extLst>
          </p:cNvPr>
          <p:cNvGraphicFramePr/>
          <p:nvPr>
            <p:extLst>
              <p:ext uri="{D42A27DB-BD31-4B8C-83A1-F6EECF244321}">
                <p14:modId xmlns:p14="http://schemas.microsoft.com/office/powerpoint/2010/main" val="2984697753"/>
              </p:ext>
            </p:extLst>
          </p:nvPr>
        </p:nvGraphicFramePr>
        <p:xfrm>
          <a:off x="272540" y="2339163"/>
          <a:ext cx="8640961" cy="326245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13424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P17a. La tarjeta Joven cuenta con beneficios de descuento para los y las jóvenes, en algunos servicios. ¿En qué rubro y temática te gustaría que tuviera beneficios? % Menciones dentro del ámbito laboral</a:t>
            </a:r>
          </a:p>
        </p:txBody>
      </p:sp>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1" name="Rectángulo 10">
            <a:extLst>
              <a:ext uri="{FF2B5EF4-FFF2-40B4-BE49-F238E27FC236}">
                <a16:creationId xmlns="" xmlns:a16="http://schemas.microsoft.com/office/drawing/2014/main" id="{5EABB5F7-21DF-42E9-9135-BE0B6D2139A7}"/>
              </a:ext>
            </a:extLst>
          </p:cNvPr>
          <p:cNvSpPr/>
          <p:nvPr/>
        </p:nvSpPr>
        <p:spPr>
          <a:xfrm>
            <a:off x="251518" y="1261240"/>
            <a:ext cx="8640961" cy="777923"/>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Los consultados les interesa mayormente beneficios como cursos de capacitación (73,4%), seguido por educación financiera (69,6%), y por último, la preparación de currículos y entrevistas de trabajo (38,4%).</a:t>
            </a:r>
          </a:p>
        </p:txBody>
      </p:sp>
      <p:graphicFrame>
        <p:nvGraphicFramePr>
          <p:cNvPr id="12" name="Gráfico 11">
            <a:extLst>
              <a:ext uri="{FF2B5EF4-FFF2-40B4-BE49-F238E27FC236}">
                <a16:creationId xmlns="" xmlns:a16="http://schemas.microsoft.com/office/drawing/2014/main" id="{351F1DC9-3657-411E-92D0-37A67515AA97}"/>
              </a:ext>
            </a:extLst>
          </p:cNvPr>
          <p:cNvGraphicFramePr/>
          <p:nvPr>
            <p:extLst>
              <p:ext uri="{D42A27DB-BD31-4B8C-83A1-F6EECF244321}">
                <p14:modId xmlns:p14="http://schemas.microsoft.com/office/powerpoint/2010/main" val="911875575"/>
              </p:ext>
            </p:extLst>
          </p:nvPr>
        </p:nvGraphicFramePr>
        <p:xfrm>
          <a:off x="272539" y="2655025"/>
          <a:ext cx="8661982" cy="32897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a:extLst>
              <a:ext uri="{FF2B5EF4-FFF2-40B4-BE49-F238E27FC236}">
                <a16:creationId xmlns="" xmlns:a16="http://schemas.microsoft.com/office/drawing/2014/main" id="{355E9B3D-250C-4792-A82C-B5BA764FD016}"/>
              </a:ext>
            </a:extLst>
          </p:cNvPr>
          <p:cNvSpPr/>
          <p:nvPr/>
        </p:nvSpPr>
        <p:spPr>
          <a:xfrm>
            <a:off x="230499" y="2190953"/>
            <a:ext cx="8683002" cy="251672"/>
          </a:xfrm>
          <a:prstGeom prst="rect">
            <a:avLst/>
          </a:prstGeom>
        </p:spPr>
        <p:txBody>
          <a:bodyPr wrap="square">
            <a:spAutoFit/>
          </a:bodyPr>
          <a:lstStyle/>
          <a:p>
            <a:pPr algn="just">
              <a:lnSpc>
                <a:spcPct val="115000"/>
              </a:lnSpc>
              <a:spcAft>
                <a:spcPts val="0"/>
              </a:spcAft>
            </a:pPr>
            <a:r>
              <a:rPr lang="es-ES" sz="1000" b="1" dirty="0">
                <a:solidFill>
                  <a:srgbClr val="002060"/>
                </a:solidFill>
                <a:latin typeface="Verdana" panose="020B0604030504040204" pitchFamily="34" charset="0"/>
                <a:ea typeface="Verdana" panose="020B0604030504040204" pitchFamily="34" charset="0"/>
                <a:cs typeface="Times New Roman" panose="02020603050405020304" pitchFamily="18" charset="0"/>
              </a:rPr>
              <a:t>En cuanto al ámbito laboral y educacional, elige los dos que más te interesaría tener beneficios:</a:t>
            </a:r>
            <a:endParaRPr lang="es-CL" sz="10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34539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P17b. La tarjeta Joven cuenta con beneficios de descuento para los y las jóvenes, en algunos servicios. ¿En qué rubro y temática te gustaría que tuviera beneficios? % Menciones dentro del ámbito salud</a:t>
            </a:r>
          </a:p>
        </p:txBody>
      </p:sp>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1" name="Rectángulo 10">
            <a:extLst>
              <a:ext uri="{FF2B5EF4-FFF2-40B4-BE49-F238E27FC236}">
                <a16:creationId xmlns="" xmlns:a16="http://schemas.microsoft.com/office/drawing/2014/main" id="{5EABB5F7-21DF-42E9-9135-BE0B6D2139A7}"/>
              </a:ext>
            </a:extLst>
          </p:cNvPr>
          <p:cNvSpPr/>
          <p:nvPr/>
        </p:nvSpPr>
        <p:spPr>
          <a:xfrm>
            <a:off x="251518" y="1261240"/>
            <a:ext cx="8640961" cy="777923"/>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 los entrevistados les interesa en mayor medida los tratamientos dentales (62,1%), seguido por la salud mental (37,9%), por la salud sexual (29,2%), luego por la oftalmología (24,5%) y por nutrición (24,4%). En último </a:t>
            </a:r>
            <a:r>
              <a:rPr lang="es-CL" sz="115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lugar, </a:t>
            </a:r>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aparece dermatología con un 15,9% de las menciones.</a:t>
            </a:r>
          </a:p>
        </p:txBody>
      </p:sp>
      <p:graphicFrame>
        <p:nvGraphicFramePr>
          <p:cNvPr id="12" name="Gráfico 11">
            <a:extLst>
              <a:ext uri="{FF2B5EF4-FFF2-40B4-BE49-F238E27FC236}">
                <a16:creationId xmlns="" xmlns:a16="http://schemas.microsoft.com/office/drawing/2014/main" id="{351F1DC9-3657-411E-92D0-37A67515AA97}"/>
              </a:ext>
            </a:extLst>
          </p:cNvPr>
          <p:cNvGraphicFramePr/>
          <p:nvPr>
            <p:extLst>
              <p:ext uri="{D42A27DB-BD31-4B8C-83A1-F6EECF244321}">
                <p14:modId xmlns:p14="http://schemas.microsoft.com/office/powerpoint/2010/main" val="779891075"/>
              </p:ext>
            </p:extLst>
          </p:nvPr>
        </p:nvGraphicFramePr>
        <p:xfrm>
          <a:off x="251519" y="2676292"/>
          <a:ext cx="8661982" cy="32897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a:extLst>
              <a:ext uri="{FF2B5EF4-FFF2-40B4-BE49-F238E27FC236}">
                <a16:creationId xmlns="" xmlns:a16="http://schemas.microsoft.com/office/drawing/2014/main" id="{355E9B3D-250C-4792-A82C-B5BA764FD016}"/>
              </a:ext>
            </a:extLst>
          </p:cNvPr>
          <p:cNvSpPr/>
          <p:nvPr/>
        </p:nvSpPr>
        <p:spPr>
          <a:xfrm>
            <a:off x="230499" y="2205842"/>
            <a:ext cx="8683002" cy="255134"/>
          </a:xfrm>
          <a:prstGeom prst="rect">
            <a:avLst/>
          </a:prstGeom>
        </p:spPr>
        <p:txBody>
          <a:bodyPr wrap="square">
            <a:spAutoFit/>
          </a:bodyPr>
          <a:lstStyle/>
          <a:p>
            <a:pPr algn="just">
              <a:lnSpc>
                <a:spcPct val="115000"/>
              </a:lnSpc>
              <a:spcAft>
                <a:spcPts val="0"/>
              </a:spcAft>
            </a:pPr>
            <a:r>
              <a:rPr lang="es-CL" sz="1000" b="1" dirty="0">
                <a:solidFill>
                  <a:srgbClr val="002060"/>
                </a:solidFill>
                <a:latin typeface="Verdana" panose="020B0604030504040204" pitchFamily="34" charset="0"/>
                <a:ea typeface="Verdana" panose="020B0604030504040204" pitchFamily="34" charset="0"/>
                <a:cs typeface="Times New Roman" panose="02020603050405020304" pitchFamily="18" charset="0"/>
              </a:rPr>
              <a:t>Respecto al ámbito de la salud, elige los dos que más te interesaría tener beneficios:</a:t>
            </a:r>
            <a:endParaRPr lang="es-CL" sz="10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04519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P17c. La tarjeta Joven cuenta con beneficios de descuento para los y las jóvenes, en algunos servicios. ¿En qué rubro y temática te gustaría que tuviera beneficios? % Menciones dentro del ámbito bienestar</a:t>
            </a:r>
          </a:p>
        </p:txBody>
      </p:sp>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1" name="Rectángulo 10">
            <a:extLst>
              <a:ext uri="{FF2B5EF4-FFF2-40B4-BE49-F238E27FC236}">
                <a16:creationId xmlns="" xmlns:a16="http://schemas.microsoft.com/office/drawing/2014/main" id="{5EABB5F7-21DF-42E9-9135-BE0B6D2139A7}"/>
              </a:ext>
            </a:extLst>
          </p:cNvPr>
          <p:cNvSpPr/>
          <p:nvPr/>
        </p:nvSpPr>
        <p:spPr>
          <a:xfrm>
            <a:off x="251518" y="1216194"/>
            <a:ext cx="8640961" cy="777923"/>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 los encuestados les interesa en mayor medida los beneficios para actividades deportivas (45,4%), seguido por el turismo (44,7%) y la entretención (41,6%). Luego aparece el acceso a cultura (33,3%), para quedar en última posición la prevención de uso de drogas (28,1%).</a:t>
            </a:r>
          </a:p>
        </p:txBody>
      </p:sp>
      <p:graphicFrame>
        <p:nvGraphicFramePr>
          <p:cNvPr id="12" name="Gráfico 11">
            <a:extLst>
              <a:ext uri="{FF2B5EF4-FFF2-40B4-BE49-F238E27FC236}">
                <a16:creationId xmlns="" xmlns:a16="http://schemas.microsoft.com/office/drawing/2014/main" id="{351F1DC9-3657-411E-92D0-37A67515AA97}"/>
              </a:ext>
            </a:extLst>
          </p:cNvPr>
          <p:cNvGraphicFramePr/>
          <p:nvPr>
            <p:extLst>
              <p:ext uri="{D42A27DB-BD31-4B8C-83A1-F6EECF244321}">
                <p14:modId xmlns:p14="http://schemas.microsoft.com/office/powerpoint/2010/main" val="355818525"/>
              </p:ext>
            </p:extLst>
          </p:nvPr>
        </p:nvGraphicFramePr>
        <p:xfrm>
          <a:off x="251519" y="2676292"/>
          <a:ext cx="8661982" cy="32897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a:extLst>
              <a:ext uri="{FF2B5EF4-FFF2-40B4-BE49-F238E27FC236}">
                <a16:creationId xmlns="" xmlns:a16="http://schemas.microsoft.com/office/drawing/2014/main" id="{355E9B3D-250C-4792-A82C-B5BA764FD016}"/>
              </a:ext>
            </a:extLst>
          </p:cNvPr>
          <p:cNvSpPr/>
          <p:nvPr/>
        </p:nvSpPr>
        <p:spPr>
          <a:xfrm>
            <a:off x="230499" y="2205842"/>
            <a:ext cx="8683002" cy="255134"/>
          </a:xfrm>
          <a:prstGeom prst="rect">
            <a:avLst/>
          </a:prstGeom>
        </p:spPr>
        <p:txBody>
          <a:bodyPr wrap="square">
            <a:spAutoFit/>
          </a:bodyPr>
          <a:lstStyle/>
          <a:p>
            <a:pPr algn="just">
              <a:lnSpc>
                <a:spcPct val="115000"/>
              </a:lnSpc>
              <a:spcAft>
                <a:spcPts val="0"/>
              </a:spcAft>
            </a:pPr>
            <a:r>
              <a:rPr lang="es-CL" sz="1000" b="1" dirty="0">
                <a:solidFill>
                  <a:srgbClr val="002060"/>
                </a:solidFill>
                <a:latin typeface="Verdana" panose="020B0604030504040204" pitchFamily="34" charset="0"/>
                <a:ea typeface="Verdana" panose="020B0604030504040204" pitchFamily="34" charset="0"/>
                <a:cs typeface="Times New Roman" panose="02020603050405020304" pitchFamily="18" charset="0"/>
              </a:rPr>
              <a:t>En cuanto al ámbito de bienestar, elige los dos que más te interesaría tener beneficios:</a:t>
            </a:r>
            <a:endParaRPr lang="es-CL" sz="10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357571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P17d. La tarjeta Joven cuenta con beneficios de descuento para los y las jóvenes, en algunos servicios. ¿En qué rubro y temática te gustaría que tuviera beneficios? % Menciones dentro del ámbito participación</a:t>
            </a:r>
          </a:p>
        </p:txBody>
      </p:sp>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1" name="Rectángulo 10">
            <a:extLst>
              <a:ext uri="{FF2B5EF4-FFF2-40B4-BE49-F238E27FC236}">
                <a16:creationId xmlns="" xmlns:a16="http://schemas.microsoft.com/office/drawing/2014/main" id="{5EABB5F7-21DF-42E9-9135-BE0B6D2139A7}"/>
              </a:ext>
            </a:extLst>
          </p:cNvPr>
          <p:cNvSpPr/>
          <p:nvPr/>
        </p:nvSpPr>
        <p:spPr>
          <a:xfrm>
            <a:off x="251518" y="1205984"/>
            <a:ext cx="8640961" cy="865412"/>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 los consultados les interesa en mayor medida los beneficios sobre campañas para el bienestar de jóvenes (66,6%), seguido por espacios de participación locales y a nivel nacional (51,1%). Luego se menciona la oferta del estado para jóvenes (32,9%), y por último, la promoción de los derechos de los jóvenes (32,2%).</a:t>
            </a:r>
          </a:p>
        </p:txBody>
      </p:sp>
      <p:graphicFrame>
        <p:nvGraphicFramePr>
          <p:cNvPr id="12" name="Gráfico 11">
            <a:extLst>
              <a:ext uri="{FF2B5EF4-FFF2-40B4-BE49-F238E27FC236}">
                <a16:creationId xmlns="" xmlns:a16="http://schemas.microsoft.com/office/drawing/2014/main" id="{351F1DC9-3657-411E-92D0-37A67515AA97}"/>
              </a:ext>
            </a:extLst>
          </p:cNvPr>
          <p:cNvGraphicFramePr/>
          <p:nvPr>
            <p:extLst>
              <p:ext uri="{D42A27DB-BD31-4B8C-83A1-F6EECF244321}">
                <p14:modId xmlns:p14="http://schemas.microsoft.com/office/powerpoint/2010/main" val="209341961"/>
              </p:ext>
            </p:extLst>
          </p:nvPr>
        </p:nvGraphicFramePr>
        <p:xfrm>
          <a:off x="251519" y="2676292"/>
          <a:ext cx="8661982" cy="32897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a:extLst>
              <a:ext uri="{FF2B5EF4-FFF2-40B4-BE49-F238E27FC236}">
                <a16:creationId xmlns="" xmlns:a16="http://schemas.microsoft.com/office/drawing/2014/main" id="{355E9B3D-250C-4792-A82C-B5BA764FD016}"/>
              </a:ext>
            </a:extLst>
          </p:cNvPr>
          <p:cNvSpPr/>
          <p:nvPr/>
        </p:nvSpPr>
        <p:spPr>
          <a:xfrm>
            <a:off x="230499" y="2230994"/>
            <a:ext cx="8683002" cy="255134"/>
          </a:xfrm>
          <a:prstGeom prst="rect">
            <a:avLst/>
          </a:prstGeom>
        </p:spPr>
        <p:txBody>
          <a:bodyPr wrap="square">
            <a:spAutoFit/>
          </a:bodyPr>
          <a:lstStyle/>
          <a:p>
            <a:pPr algn="just">
              <a:lnSpc>
                <a:spcPct val="115000"/>
              </a:lnSpc>
              <a:spcAft>
                <a:spcPts val="0"/>
              </a:spcAft>
            </a:pPr>
            <a:r>
              <a:rPr lang="es-CL" sz="1000" b="1" dirty="0">
                <a:solidFill>
                  <a:srgbClr val="002060"/>
                </a:solidFill>
                <a:latin typeface="Verdana" panose="020B0604030504040204" pitchFamily="34" charset="0"/>
                <a:ea typeface="Verdana" panose="020B0604030504040204" pitchFamily="34" charset="0"/>
                <a:cs typeface="Times New Roman" panose="02020603050405020304" pitchFamily="18" charset="0"/>
              </a:rPr>
              <a:t>Respecto a Participación, elige los dos que más te interesaría tener beneficios:</a:t>
            </a:r>
            <a:endParaRPr lang="es-CL" sz="10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800921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P17e. La tarjeta Joven cuenta con beneficios de descuento para los y las jóvenes, en algunos servicios. ¿En qué rubro y temática te gustaría que tuviera beneficios? % Menciones dentro de otros ámbitos</a:t>
            </a:r>
          </a:p>
        </p:txBody>
      </p:sp>
      <p:sp>
        <p:nvSpPr>
          <p:cNvPr id="9" name="4 CuadroTexto"/>
          <p:cNvSpPr txBox="1"/>
          <p:nvPr/>
        </p:nvSpPr>
        <p:spPr>
          <a:xfrm>
            <a:off x="4288221" y="6078531"/>
            <a:ext cx="4625280"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 categoría ‘Ns-Nr’</a:t>
            </a:r>
          </a:p>
        </p:txBody>
      </p:sp>
      <p:sp>
        <p:nvSpPr>
          <p:cNvPr id="11" name="Rectángulo 10">
            <a:extLst>
              <a:ext uri="{FF2B5EF4-FFF2-40B4-BE49-F238E27FC236}">
                <a16:creationId xmlns="" xmlns:a16="http://schemas.microsoft.com/office/drawing/2014/main" id="{5EABB5F7-21DF-42E9-9135-BE0B6D2139A7}"/>
              </a:ext>
            </a:extLst>
          </p:cNvPr>
          <p:cNvSpPr/>
          <p:nvPr/>
        </p:nvSpPr>
        <p:spPr>
          <a:xfrm>
            <a:off x="251518" y="1220517"/>
            <a:ext cx="8640961" cy="777923"/>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15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 general, a los encuestados les interesa mayormente los beneficios como pasajes para viajar a regiones (78,8%), seguido por la tecnología (45,5%). Luego se menciona ropa y accesorios (35,1%), para finalizar con los servicios de streaming (24,7%)</a:t>
            </a:r>
          </a:p>
        </p:txBody>
      </p:sp>
      <p:graphicFrame>
        <p:nvGraphicFramePr>
          <p:cNvPr id="12" name="Gráfico 11">
            <a:extLst>
              <a:ext uri="{FF2B5EF4-FFF2-40B4-BE49-F238E27FC236}">
                <a16:creationId xmlns="" xmlns:a16="http://schemas.microsoft.com/office/drawing/2014/main" id="{351F1DC9-3657-411E-92D0-37A67515AA97}"/>
              </a:ext>
            </a:extLst>
          </p:cNvPr>
          <p:cNvGraphicFramePr/>
          <p:nvPr>
            <p:extLst>
              <p:ext uri="{D42A27DB-BD31-4B8C-83A1-F6EECF244321}">
                <p14:modId xmlns:p14="http://schemas.microsoft.com/office/powerpoint/2010/main" val="1545148126"/>
              </p:ext>
            </p:extLst>
          </p:nvPr>
        </p:nvGraphicFramePr>
        <p:xfrm>
          <a:off x="251519" y="2676292"/>
          <a:ext cx="8661982" cy="3289761"/>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a:extLst>
              <a:ext uri="{FF2B5EF4-FFF2-40B4-BE49-F238E27FC236}">
                <a16:creationId xmlns="" xmlns:a16="http://schemas.microsoft.com/office/drawing/2014/main" id="{355E9B3D-250C-4792-A82C-B5BA764FD016}"/>
              </a:ext>
            </a:extLst>
          </p:cNvPr>
          <p:cNvSpPr/>
          <p:nvPr/>
        </p:nvSpPr>
        <p:spPr>
          <a:xfrm>
            <a:off x="230499" y="2207573"/>
            <a:ext cx="8683002" cy="251672"/>
          </a:xfrm>
          <a:prstGeom prst="rect">
            <a:avLst/>
          </a:prstGeom>
        </p:spPr>
        <p:txBody>
          <a:bodyPr wrap="square">
            <a:spAutoFit/>
          </a:bodyPr>
          <a:lstStyle/>
          <a:p>
            <a:pPr algn="just">
              <a:lnSpc>
                <a:spcPct val="115000"/>
              </a:lnSpc>
              <a:spcAft>
                <a:spcPts val="0"/>
              </a:spcAft>
            </a:pPr>
            <a:r>
              <a:rPr lang="es-CL" sz="1000" b="1" dirty="0">
                <a:solidFill>
                  <a:srgbClr val="002060"/>
                </a:solidFill>
                <a:latin typeface="Verdana" panose="020B0604030504040204" pitchFamily="34" charset="0"/>
                <a:ea typeface="Verdana" panose="020B0604030504040204" pitchFamily="34" charset="0"/>
                <a:cs typeface="Times New Roman" panose="02020603050405020304" pitchFamily="18" charset="0"/>
              </a:rPr>
              <a:t>En otros ámbitos, elige los dos que más te interesaría tener beneficios:</a:t>
            </a:r>
            <a:endParaRPr lang="es-CL" sz="1000" dirty="0">
              <a:solidFill>
                <a:srgbClr val="00206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2108217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Mayo-Junio 2019</a:t>
            </a:r>
          </a:p>
        </p:txBody>
      </p:sp>
      <p:sp>
        <p:nvSpPr>
          <p:cNvPr id="4" name="1 Marcador de título"/>
          <p:cNvSpPr txBox="1">
            <a:spLocks/>
          </p:cNvSpPr>
          <p:nvPr/>
        </p:nvSpPr>
        <p:spPr>
          <a:xfrm>
            <a:off x="457200" y="1196975"/>
            <a:ext cx="6858000" cy="25193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Sondeo:</a:t>
            </a:r>
            <a:b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Corresponsabilidad Parental</a:t>
            </a:r>
          </a:p>
        </p:txBody>
      </p:sp>
      <p:sp>
        <p:nvSpPr>
          <p:cNvPr id="5" name="2 Marcador de texto"/>
          <p:cNvSpPr txBox="1">
            <a:spLocks/>
          </p:cNvSpPr>
          <p:nvPr/>
        </p:nvSpPr>
        <p:spPr>
          <a:xfrm>
            <a:off x="457200" y="3716338"/>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3209411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Síntesis del sondeo (2 de 2)</a:t>
            </a:r>
          </a:p>
        </p:txBody>
      </p:sp>
      <p:sp>
        <p:nvSpPr>
          <p:cNvPr id="13" name="Rectángulo 3">
            <a:extLst>
              <a:ext uri="{FF2B5EF4-FFF2-40B4-BE49-F238E27FC236}">
                <a16:creationId xmlns="" xmlns:a16="http://schemas.microsoft.com/office/drawing/2014/main" id="{91AFA5E2-3B30-406C-8EF0-5BF9946C1ED7}"/>
              </a:ext>
            </a:extLst>
          </p:cNvPr>
          <p:cNvSpPr/>
          <p:nvPr/>
        </p:nvSpPr>
        <p:spPr>
          <a:xfrm>
            <a:off x="251518" y="1222035"/>
            <a:ext cx="8640962" cy="48347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buFont typeface="Arial" panose="020B0604020202020204" pitchFamily="34" charset="0"/>
              <a:buChar char="•"/>
            </a:pP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Alrededor de un 69% de los consultados plantean que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su padre le llama/llamaba la atención respecto a su forma de hablar, de comer o de vestir. En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tanto,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casi un 65% de los jóvenes plantea que su padre sabe/sabía donde esta cuando salían de casa. En contraposición de que aproximadamente nueve de cada diez encuestados plantea que su madre conoce/conocía bien a sus amigos, un 86% afirma que su madre sabe/sabía donde estaban cuando salían de casa.</a:t>
            </a:r>
          </a:p>
          <a:p>
            <a:pPr marL="171450" indent="-171450" algn="just">
              <a:buFont typeface="Arial" panose="020B0604020202020204" pitchFamily="34" charset="0"/>
              <a:buChar char="•"/>
            </a:pPr>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Aproximadamente nueve de cada diez encuestados están de acuerdo con que </a:t>
            </a:r>
            <a:r>
              <a:rPr lang="es-CL" sz="120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“Independiente que exista una separación de las tareas en la crianza, la mujer/madre suele llevarse más responsabilidades”.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Por otro lado, el 56,2% de los jóvenes encuestados plantean que están en desacuerdo con que </a:t>
            </a:r>
            <a:r>
              <a:rPr lang="es-CL" sz="1200" i="1"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“Los hombres organizan en igual medida las labores domésticas que las mujeres”.</a:t>
            </a:r>
          </a:p>
          <a:p>
            <a:pPr marL="171450" indent="-171450" algn="just">
              <a:buFont typeface="Arial" panose="020B0604020202020204" pitchFamily="34" charset="0"/>
              <a:buChar char="•"/>
            </a:pPr>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De los consultados, el 16,8% dice que su pareja o padre/madre de sus hijos desconfiaría de sus capacidades como padre/madre. Esta cifra se acentúa en hombres, personas de 15 a 19 años, y personas de estrato medio. Del mismo modo, un 91,7% indica que su pareja o padre/madre de sus hijos estaría dispuesto a hacer sacrificios personales/laborales para ayudar a cuidar a los hijos. Esta cifra se acentúa en los hombres y en las personas de 15 a 19 años.</a:t>
            </a:r>
          </a:p>
          <a:p>
            <a:pPr marL="171450" indent="-171450" algn="just">
              <a:buFont typeface="Arial" panose="020B0604020202020204" pitchFamily="34" charset="0"/>
              <a:buChar char="•"/>
            </a:pPr>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El 64,6% de los encuestados no conoce la Tarjeta Joven del INJUV. El conocimiento es mayor entre las mujeres (38,1%), personas de mayor edad (38,9%) y de nivel socioeconómico alto (41,4%). Respecto a los beneficios deseados, destacan los cursos de capacitación (73,4%), tratamientos dentales (62,1%), actividades deportivas (45,4%), campañas para el bienestar de jóvenes (66,6%), espacios de participación locales y a nivel nacional (51,1%) y pasajes para viajar a regiones (78,8%).</a:t>
            </a:r>
          </a:p>
          <a:p>
            <a:pPr marL="171450" indent="-171450" algn="just">
              <a:buFont typeface="Arial" panose="020B0604020202020204" pitchFamily="34" charset="0"/>
              <a:buChar char="•"/>
            </a:pPr>
            <a:endPar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endParaRPr>
          </a:p>
          <a:p>
            <a:pPr marL="171450" indent="-171450" algn="just">
              <a:buFont typeface="Arial" panose="020B0604020202020204" pitchFamily="34" charset="0"/>
              <a:buChar char="•"/>
            </a:pPr>
            <a:endParaRPr lang="es-CL" sz="1200" dirty="0">
              <a:solidFill>
                <a:srgbClr val="002060"/>
              </a:solidFill>
              <a:latin typeface="Verdana" panose="020B0604030504040204" pitchFamily="34" charset="0"/>
              <a:ea typeface="Verdana" panose="020B0604030504040204" pitchFamily="34" charset="0"/>
            </a:endParaRPr>
          </a:p>
          <a:p>
            <a:pPr marL="171450" indent="-171450" algn="just">
              <a:buFont typeface="Arial" panose="020B0604020202020204" pitchFamily="34" charset="0"/>
              <a:buChar char="•"/>
            </a:pPr>
            <a:endParaRPr lang="es-CL" sz="1200" dirty="0">
              <a:solidFill>
                <a:srgbClr val="00206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8585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dirty="0">
                <a:solidFill>
                  <a:schemeClr val="bg1"/>
                </a:solidFill>
                <a:latin typeface="Verdana" panose="020B0604030504040204" pitchFamily="34" charset="0"/>
                <a:ea typeface="Verdana" panose="020B0604030504040204" pitchFamily="34" charset="0"/>
                <a:cs typeface="Verdana" panose="020B0604030504040204" pitchFamily="34" charset="0"/>
              </a:rPr>
              <a:t>Ficha Metodológica</a:t>
            </a:r>
          </a:p>
        </p:txBody>
      </p:sp>
      <p:graphicFrame>
        <p:nvGraphicFramePr>
          <p:cNvPr id="9" name="3 Tabla"/>
          <p:cNvGraphicFramePr>
            <a:graphicFrameLocks noGrp="1"/>
          </p:cNvGraphicFramePr>
          <p:nvPr>
            <p:extLst>
              <p:ext uri="{D42A27DB-BD31-4B8C-83A1-F6EECF244321}">
                <p14:modId xmlns:p14="http://schemas.microsoft.com/office/powerpoint/2010/main" val="3704585315"/>
              </p:ext>
            </p:extLst>
          </p:nvPr>
        </p:nvGraphicFramePr>
        <p:xfrm>
          <a:off x="4644008" y="1260443"/>
          <a:ext cx="4344717" cy="1472495"/>
        </p:xfrm>
        <a:graphic>
          <a:graphicData uri="http://schemas.openxmlformats.org/drawingml/2006/table">
            <a:tbl>
              <a:tblPr firstRow="1" bandRow="1">
                <a:tableStyleId>{17292A2E-F333-43FB-9621-5CBBE7FDCDCB}</a:tableStyleId>
              </a:tblPr>
              <a:tblGrid>
                <a:gridCol w="1557540">
                  <a:extLst>
                    <a:ext uri="{9D8B030D-6E8A-4147-A177-3AD203B41FA5}">
                      <a16:colId xmlns="" xmlns:a16="http://schemas.microsoft.com/office/drawing/2014/main" val="20000"/>
                    </a:ext>
                  </a:extLst>
                </a:gridCol>
                <a:gridCol w="1475565">
                  <a:extLst>
                    <a:ext uri="{9D8B030D-6E8A-4147-A177-3AD203B41FA5}">
                      <a16:colId xmlns="" xmlns:a16="http://schemas.microsoft.com/office/drawing/2014/main" val="20001"/>
                    </a:ext>
                  </a:extLst>
                </a:gridCol>
                <a:gridCol w="1311612">
                  <a:extLst>
                    <a:ext uri="{9D8B030D-6E8A-4147-A177-3AD203B41FA5}">
                      <a16:colId xmlns="" xmlns:a16="http://schemas.microsoft.com/office/drawing/2014/main" val="20002"/>
                    </a:ext>
                  </a:extLst>
                </a:gridCol>
              </a:tblGrid>
              <a:tr h="326229">
                <a:tc gridSpan="3">
                  <a:txBody>
                    <a:bodyPr/>
                    <a:lstStyle/>
                    <a:p>
                      <a:pPr marL="0" algn="ctr" defTabSz="914400" rtl="0" eaLnBrk="1" latinLnBrk="0" hangingPunct="1"/>
                      <a:r>
                        <a:rPr lang="es-ES" sz="1200" b="1" kern="1200" dirty="0">
                          <a:solidFill>
                            <a:schemeClr val="bg1"/>
                          </a:solidFill>
                          <a:latin typeface="Verdana" panose="020B0604030504040204" pitchFamily="34" charset="0"/>
                          <a:ea typeface="Verdana" panose="020B0604030504040204" pitchFamily="34" charset="0"/>
                          <a:cs typeface="Verdana" panose="020B0604030504040204" pitchFamily="34" charset="0"/>
                        </a:rPr>
                        <a:t>Distribución por Sexo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endParaRPr lang="es-ES" dirty="0"/>
                    </a:p>
                  </a:txBody>
                  <a:tcPr/>
                </a:tc>
                <a:tc hMerge="1">
                  <a:txBody>
                    <a:bodyPr/>
                    <a:lstStyle/>
                    <a:p>
                      <a:endParaRPr lang="es-ES" dirty="0"/>
                    </a:p>
                  </a:txBody>
                  <a:tcPr/>
                </a:tc>
                <a:extLst>
                  <a:ext uri="{0D108BD9-81ED-4DB2-BD59-A6C34878D82A}">
                    <a16:rowId xmlns="" xmlns:a16="http://schemas.microsoft.com/office/drawing/2014/main" val="10000"/>
                  </a:ext>
                </a:extLst>
              </a:tr>
              <a:tr h="493808">
                <a:tc>
                  <a:txBody>
                    <a:bodyPr/>
                    <a:lstStyle/>
                    <a:p>
                      <a:pPr algn="ctr"/>
                      <a:r>
                        <a:rPr lang="es-ES" sz="1200" b="1" dirty="0">
                          <a:solidFill>
                            <a:srgbClr val="1F4E79"/>
                          </a:solidFill>
                          <a:latin typeface="Verdana" panose="020B0604030504040204" pitchFamily="34" charset="0"/>
                          <a:ea typeface="Verdana" panose="020B0604030504040204" pitchFamily="34" charset="0"/>
                          <a:cs typeface="Verdana" panose="020B0604030504040204" pitchFamily="34" charset="0"/>
                        </a:rPr>
                        <a:t>Sexo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solidFill>
                            <a:srgbClr val="1F4E79"/>
                          </a:solidFill>
                          <a:latin typeface="Verdana" panose="020B0604030504040204" pitchFamily="34" charset="0"/>
                          <a:ea typeface="Verdana" panose="020B0604030504040204" pitchFamily="34" charset="0"/>
                          <a:cs typeface="Verdana" panose="020B0604030504040204" pitchFamily="34" charset="0"/>
                        </a:rPr>
                        <a:t>No 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solidFill>
                            <a:srgbClr val="1F4E79"/>
                          </a:solidFill>
                          <a:latin typeface="Verdana" panose="020B0604030504040204" pitchFamily="34" charset="0"/>
                          <a:ea typeface="Verdana" panose="020B0604030504040204" pitchFamily="34" charset="0"/>
                          <a:cs typeface="Verdana" panose="020B0604030504040204" pitchFamily="34" charset="0"/>
                        </a:rPr>
                        <a:t>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26229">
                <a:tc>
                  <a:txBody>
                    <a:bodyPr/>
                    <a:lstStyle/>
                    <a:p>
                      <a:pPr algn="ctr"/>
                      <a:r>
                        <a:rPr lang="es-ES" sz="1200">
                          <a:solidFill>
                            <a:srgbClr val="1F4E79"/>
                          </a:solidFill>
                          <a:latin typeface="Verdana" panose="020B0604030504040204" pitchFamily="34" charset="0"/>
                          <a:ea typeface="Verdana" panose="020B0604030504040204" pitchFamily="34" charset="0"/>
                          <a:cs typeface="Verdana" panose="020B0604030504040204" pitchFamily="34" charset="0"/>
                        </a:rPr>
                        <a:t>Hombre</a:t>
                      </a:r>
                      <a:endPar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47,9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50,9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26229">
                <a:tc>
                  <a:txBody>
                    <a:bodyPr/>
                    <a:lstStyle/>
                    <a:p>
                      <a:pPr algn="ctr"/>
                      <a:r>
                        <a:rPr lang="es-ES" sz="1200">
                          <a:solidFill>
                            <a:srgbClr val="1F4E79"/>
                          </a:solidFill>
                          <a:latin typeface="Verdana" panose="020B0604030504040204" pitchFamily="34" charset="0"/>
                          <a:ea typeface="Verdana" panose="020B0604030504040204" pitchFamily="34" charset="0"/>
                          <a:cs typeface="Verdana" panose="020B0604030504040204" pitchFamily="34" charset="0"/>
                        </a:rPr>
                        <a:t>Mujer</a:t>
                      </a:r>
                      <a:endPar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52,1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49,1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graphicFrame>
        <p:nvGraphicFramePr>
          <p:cNvPr id="10" name="5 Tabla"/>
          <p:cNvGraphicFramePr>
            <a:graphicFrameLocks noGrp="1"/>
          </p:cNvGraphicFramePr>
          <p:nvPr>
            <p:extLst>
              <p:ext uri="{D42A27DB-BD31-4B8C-83A1-F6EECF244321}">
                <p14:modId xmlns:p14="http://schemas.microsoft.com/office/powerpoint/2010/main" val="806562173"/>
              </p:ext>
            </p:extLst>
          </p:nvPr>
        </p:nvGraphicFramePr>
        <p:xfrm>
          <a:off x="4644005" y="2885604"/>
          <a:ext cx="4344720" cy="1382305"/>
        </p:xfrm>
        <a:graphic>
          <a:graphicData uri="http://schemas.openxmlformats.org/drawingml/2006/table">
            <a:tbl>
              <a:tblPr firstRow="1" bandRow="1">
                <a:tableStyleId>{17292A2E-F333-43FB-9621-5CBBE7FDCDCB}</a:tableStyleId>
              </a:tblPr>
              <a:tblGrid>
                <a:gridCol w="1557541">
                  <a:extLst>
                    <a:ext uri="{9D8B030D-6E8A-4147-A177-3AD203B41FA5}">
                      <a16:colId xmlns="" xmlns:a16="http://schemas.microsoft.com/office/drawing/2014/main" val="20000"/>
                    </a:ext>
                  </a:extLst>
                </a:gridCol>
                <a:gridCol w="1557541">
                  <a:extLst>
                    <a:ext uri="{9D8B030D-6E8A-4147-A177-3AD203B41FA5}">
                      <a16:colId xmlns="" xmlns:a16="http://schemas.microsoft.com/office/drawing/2014/main" val="20001"/>
                    </a:ext>
                  </a:extLst>
                </a:gridCol>
                <a:gridCol w="1229638">
                  <a:extLst>
                    <a:ext uri="{9D8B030D-6E8A-4147-A177-3AD203B41FA5}">
                      <a16:colId xmlns="" xmlns:a16="http://schemas.microsoft.com/office/drawing/2014/main" val="20002"/>
                    </a:ext>
                  </a:extLst>
                </a:gridCol>
              </a:tblGrid>
              <a:tr h="274320">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Distribución por Grupo de Edad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endParaRPr lang="es-ES" dirty="0"/>
                    </a:p>
                  </a:txBody>
                  <a:tcPr/>
                </a:tc>
                <a:tc hMerge="1">
                  <a:txBody>
                    <a:bodyPr/>
                    <a:lstStyle/>
                    <a:p>
                      <a:endParaRPr lang="es-ES" dirty="0"/>
                    </a:p>
                  </a:txBody>
                  <a:tcPr/>
                </a:tc>
                <a:extLst>
                  <a:ext uri="{0D108BD9-81ED-4DB2-BD59-A6C34878D82A}">
                    <a16:rowId xmlns="" xmlns:a16="http://schemas.microsoft.com/office/drawing/2014/main" val="10000"/>
                  </a:ext>
                </a:extLst>
              </a:tr>
              <a:tr h="285025">
                <a:tc>
                  <a:txBody>
                    <a:bodyPr/>
                    <a:lstStyle/>
                    <a:p>
                      <a:pPr algn="ctr"/>
                      <a:r>
                        <a:rPr lang="es-ES" sz="1200" b="1" dirty="0">
                          <a:solidFill>
                            <a:srgbClr val="1F4E79"/>
                          </a:solidFill>
                          <a:latin typeface="Verdana" panose="020B0604030504040204" pitchFamily="34" charset="0"/>
                          <a:ea typeface="Verdana" panose="020B0604030504040204" pitchFamily="34" charset="0"/>
                        </a:rPr>
                        <a:t>Rangos de edad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solidFill>
                            <a:srgbClr val="1F4E79"/>
                          </a:solidFill>
                          <a:latin typeface="Verdana" panose="020B0604030504040204" pitchFamily="34" charset="0"/>
                          <a:ea typeface="Verdana" panose="020B0604030504040204" pitchFamily="34" charset="0"/>
                        </a:rPr>
                        <a:t>No 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solidFill>
                            <a:srgbClr val="1F4E79"/>
                          </a:solidFill>
                          <a:latin typeface="Verdana" panose="020B0604030504040204" pitchFamily="34" charset="0"/>
                          <a:ea typeface="Verdana" panose="020B0604030504040204" pitchFamily="34" charset="0"/>
                        </a:rPr>
                        <a:t>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274320">
                <a:tc>
                  <a:txBody>
                    <a:bodyPr/>
                    <a:lstStyle/>
                    <a:p>
                      <a:pPr algn="ctr"/>
                      <a:r>
                        <a:rPr lang="es-ES" sz="1200" dirty="0">
                          <a:solidFill>
                            <a:srgbClr val="1F4E79"/>
                          </a:solidFill>
                          <a:latin typeface="Verdana" panose="020B0604030504040204" pitchFamily="34" charset="0"/>
                          <a:ea typeface="Verdana" panose="020B0604030504040204" pitchFamily="34" charset="0"/>
                        </a:rPr>
                        <a:t>15-19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11,1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a:solidFill>
                            <a:srgbClr val="002060"/>
                          </a:solidFill>
                          <a:effectLst/>
                          <a:latin typeface="Verdana" panose="020B0604030504040204" pitchFamily="34" charset="0"/>
                          <a:ea typeface="Verdana" panose="020B0604030504040204" pitchFamily="34" charset="0"/>
                          <a:cs typeface="+mn-cs"/>
                        </a:rPr>
                        <a:t>15,1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274320">
                <a:tc>
                  <a:txBody>
                    <a:bodyPr/>
                    <a:lstStyle/>
                    <a:p>
                      <a:pPr algn="ctr"/>
                      <a:r>
                        <a:rPr lang="es-ES" sz="1200">
                          <a:solidFill>
                            <a:srgbClr val="1F4E79"/>
                          </a:solidFill>
                          <a:latin typeface="Verdana" panose="020B0604030504040204" pitchFamily="34" charset="0"/>
                          <a:ea typeface="Verdana" panose="020B0604030504040204" pitchFamily="34" charset="0"/>
                        </a:rPr>
                        <a:t>20-24</a:t>
                      </a:r>
                      <a:endParaRPr lang="es-ES" sz="1200" dirty="0">
                        <a:solidFill>
                          <a:srgbClr val="1F4E79"/>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31,4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40,5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274320">
                <a:tc>
                  <a:txBody>
                    <a:bodyPr/>
                    <a:lstStyle/>
                    <a:p>
                      <a:pPr algn="ctr"/>
                      <a:r>
                        <a:rPr lang="es-ES" sz="1200">
                          <a:solidFill>
                            <a:srgbClr val="1F4E79"/>
                          </a:solidFill>
                          <a:latin typeface="Verdana" panose="020B0604030504040204" pitchFamily="34" charset="0"/>
                          <a:ea typeface="Verdana" panose="020B0604030504040204" pitchFamily="34" charset="0"/>
                        </a:rPr>
                        <a:t>25-29</a:t>
                      </a:r>
                      <a:endParaRPr lang="es-ES" sz="1200" dirty="0">
                        <a:solidFill>
                          <a:srgbClr val="1F4E79"/>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57,5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44,4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11" name="7 Tabla"/>
          <p:cNvGraphicFramePr>
            <a:graphicFrameLocks noGrp="1"/>
          </p:cNvGraphicFramePr>
          <p:nvPr>
            <p:extLst>
              <p:ext uri="{D42A27DB-BD31-4B8C-83A1-F6EECF244321}">
                <p14:modId xmlns:p14="http://schemas.microsoft.com/office/powerpoint/2010/main" val="3294367211"/>
              </p:ext>
            </p:extLst>
          </p:nvPr>
        </p:nvGraphicFramePr>
        <p:xfrm>
          <a:off x="4644008" y="4420574"/>
          <a:ext cx="4344716" cy="1672715"/>
        </p:xfrm>
        <a:graphic>
          <a:graphicData uri="http://schemas.openxmlformats.org/drawingml/2006/table">
            <a:tbl>
              <a:tblPr firstRow="1" bandRow="1">
                <a:tableStyleId>{17292A2E-F333-43FB-9621-5CBBE7FDCDCB}</a:tableStyleId>
              </a:tblPr>
              <a:tblGrid>
                <a:gridCol w="1579119">
                  <a:extLst>
                    <a:ext uri="{9D8B030D-6E8A-4147-A177-3AD203B41FA5}">
                      <a16:colId xmlns="" xmlns:a16="http://schemas.microsoft.com/office/drawing/2014/main" val="20000"/>
                    </a:ext>
                  </a:extLst>
                </a:gridCol>
                <a:gridCol w="1480422">
                  <a:extLst>
                    <a:ext uri="{9D8B030D-6E8A-4147-A177-3AD203B41FA5}">
                      <a16:colId xmlns="" xmlns:a16="http://schemas.microsoft.com/office/drawing/2014/main" val="20001"/>
                    </a:ext>
                  </a:extLst>
                </a:gridCol>
                <a:gridCol w="1285175">
                  <a:extLst>
                    <a:ext uri="{9D8B030D-6E8A-4147-A177-3AD203B41FA5}">
                      <a16:colId xmlns="" xmlns:a16="http://schemas.microsoft.com/office/drawing/2014/main" val="20002"/>
                    </a:ext>
                  </a:extLst>
                </a:gridCol>
              </a:tblGrid>
              <a:tr h="274320">
                <a:tc gridSpan="3">
                  <a:txBody>
                    <a:bodyPr/>
                    <a:lstStyle/>
                    <a:p>
                      <a:pPr algn="ctr"/>
                      <a:r>
                        <a:rPr lang="es-ES" sz="1200" dirty="0">
                          <a:solidFill>
                            <a:schemeClr val="bg1"/>
                          </a:solidFill>
                          <a:latin typeface="Verdana" panose="020B0604030504040204" pitchFamily="34" charset="0"/>
                          <a:ea typeface="Verdana" panose="020B0604030504040204" pitchFamily="34" charset="0"/>
                        </a:rPr>
                        <a:t>Distribución por Nivel Socioeconómico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endParaRPr lang="es-ES" dirty="0"/>
                    </a:p>
                  </a:txBody>
                  <a:tcPr/>
                </a:tc>
                <a:tc hMerge="1">
                  <a:txBody>
                    <a:bodyPr/>
                    <a:lstStyle/>
                    <a:p>
                      <a:endParaRPr lang="es-ES" dirty="0"/>
                    </a:p>
                  </a:txBody>
                  <a:tcPr/>
                </a:tc>
                <a:extLst>
                  <a:ext uri="{0D108BD9-81ED-4DB2-BD59-A6C34878D82A}">
                    <a16:rowId xmlns="" xmlns:a16="http://schemas.microsoft.com/office/drawing/2014/main" val="10000"/>
                  </a:ext>
                </a:extLst>
              </a:tr>
              <a:tr h="274320">
                <a:tc>
                  <a:txBody>
                    <a:bodyPr/>
                    <a:lstStyle/>
                    <a:p>
                      <a:pPr algn="ctr"/>
                      <a:r>
                        <a:rPr lang="es-ES" sz="1200" b="1" kern="1200" dirty="0">
                          <a:solidFill>
                            <a:srgbClr val="1F4E79"/>
                          </a:solidFill>
                          <a:latin typeface="Verdana" panose="020B0604030504040204" pitchFamily="34" charset="0"/>
                          <a:ea typeface="Verdana" panose="020B0604030504040204" pitchFamily="34" charset="0"/>
                        </a:rPr>
                        <a:t>NSE</a:t>
                      </a:r>
                      <a:endParaRPr lang="es-ES" sz="1200" b="1" dirty="0">
                        <a:solidFill>
                          <a:srgbClr val="1F4E79"/>
                        </a:solidFill>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solidFill>
                            <a:srgbClr val="1F4E79"/>
                          </a:solidFill>
                          <a:latin typeface="Verdana" panose="020B0604030504040204" pitchFamily="34" charset="0"/>
                          <a:ea typeface="Verdana" panose="020B0604030504040204" pitchFamily="34" charset="0"/>
                        </a:rPr>
                        <a:t>No 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ES" sz="1200" b="1" dirty="0">
                          <a:solidFill>
                            <a:srgbClr val="1F4E79"/>
                          </a:solidFill>
                          <a:latin typeface="Verdana" panose="020B0604030504040204" pitchFamily="34" charset="0"/>
                          <a:ea typeface="Verdana" panose="020B0604030504040204" pitchFamily="34" charset="0"/>
                        </a:rPr>
                        <a:t>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1115">
                <a:tc>
                  <a:txBody>
                    <a:bodyPr/>
                    <a:lstStyle/>
                    <a:p>
                      <a:pPr algn="ctr"/>
                      <a:r>
                        <a:rPr lang="es-ES" sz="1200" dirty="0">
                          <a:solidFill>
                            <a:srgbClr val="1F4E79"/>
                          </a:solidFill>
                          <a:latin typeface="Verdana" panose="020B0604030504040204" pitchFamily="34" charset="0"/>
                          <a:ea typeface="Verdana" panose="020B0604030504040204" pitchFamily="34" charset="0"/>
                        </a:rPr>
                        <a:t>ABC1 (Alto)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17,7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16,0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274320">
                <a:tc>
                  <a:txBody>
                    <a:bodyPr/>
                    <a:lstStyle/>
                    <a:p>
                      <a:pPr algn="ctr"/>
                      <a:r>
                        <a:rPr lang="es-ES" sz="1200" dirty="0">
                          <a:solidFill>
                            <a:srgbClr val="1F4E79"/>
                          </a:solidFill>
                          <a:latin typeface="Verdana" panose="020B0604030504040204" pitchFamily="34" charset="0"/>
                          <a:ea typeface="Verdana" panose="020B0604030504040204" pitchFamily="34" charset="0"/>
                        </a:rPr>
                        <a:t>C2 (Alto)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a:solidFill>
                            <a:srgbClr val="002060"/>
                          </a:solidFill>
                          <a:effectLst/>
                          <a:latin typeface="Verdana" panose="020B0604030504040204" pitchFamily="34" charset="0"/>
                          <a:ea typeface="Verdana" panose="020B0604030504040204" pitchFamily="34" charset="0"/>
                          <a:cs typeface="+mn-cs"/>
                        </a:rPr>
                        <a:t>25,7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17,9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274320">
                <a:tc>
                  <a:txBody>
                    <a:bodyPr/>
                    <a:lstStyle/>
                    <a:p>
                      <a:pPr algn="ctr"/>
                      <a:r>
                        <a:rPr lang="es-ES" sz="1200" dirty="0">
                          <a:solidFill>
                            <a:srgbClr val="1F4E79"/>
                          </a:solidFill>
                          <a:latin typeface="Verdana" panose="020B0604030504040204" pitchFamily="34" charset="0"/>
                          <a:ea typeface="Verdana" panose="020B0604030504040204" pitchFamily="34" charset="0"/>
                        </a:rPr>
                        <a:t>C3 (Medio)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a:solidFill>
                            <a:srgbClr val="002060"/>
                          </a:solidFill>
                          <a:effectLst/>
                          <a:latin typeface="Verdana" panose="020B0604030504040204" pitchFamily="34" charset="0"/>
                          <a:ea typeface="Verdana" panose="020B0604030504040204" pitchFamily="34" charset="0"/>
                          <a:cs typeface="+mn-cs"/>
                        </a:rPr>
                        <a:t>30,4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29,1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274320">
                <a:tc>
                  <a:txBody>
                    <a:bodyPr/>
                    <a:lstStyle/>
                    <a:p>
                      <a:pPr algn="ctr"/>
                      <a:r>
                        <a:rPr lang="es-ES" sz="1200" dirty="0">
                          <a:solidFill>
                            <a:srgbClr val="1F4E79"/>
                          </a:solidFill>
                          <a:latin typeface="Verdana" panose="020B0604030504040204" pitchFamily="34" charset="0"/>
                          <a:ea typeface="Verdana" panose="020B0604030504040204" pitchFamily="34" charset="0"/>
                        </a:rPr>
                        <a:t>D+E (Bajo)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26,2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t" latinLnBrk="0" hangingPunct="1"/>
                      <a:r>
                        <a:rPr lang="es-CL" sz="1200" b="0" i="0" u="none" strike="noStrike" kern="1200" dirty="0">
                          <a:solidFill>
                            <a:srgbClr val="002060"/>
                          </a:solidFill>
                          <a:effectLst/>
                          <a:latin typeface="Verdana" panose="020B0604030504040204" pitchFamily="34" charset="0"/>
                          <a:ea typeface="Verdana" panose="020B0604030504040204" pitchFamily="34" charset="0"/>
                          <a:cs typeface="+mn-cs"/>
                        </a:rPr>
                        <a:t>37,0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graphicFrame>
        <p:nvGraphicFramePr>
          <p:cNvPr id="12" name="8 Tabla"/>
          <p:cNvGraphicFramePr>
            <a:graphicFrameLocks noGrp="1"/>
          </p:cNvGraphicFramePr>
          <p:nvPr>
            <p:extLst>
              <p:ext uri="{D42A27DB-BD31-4B8C-83A1-F6EECF244321}">
                <p14:modId xmlns:p14="http://schemas.microsoft.com/office/powerpoint/2010/main" val="3689211289"/>
              </p:ext>
            </p:extLst>
          </p:nvPr>
        </p:nvGraphicFramePr>
        <p:xfrm>
          <a:off x="467545" y="1260444"/>
          <a:ext cx="3933281" cy="4957690"/>
        </p:xfrm>
        <a:graphic>
          <a:graphicData uri="http://schemas.openxmlformats.org/drawingml/2006/table">
            <a:tbl>
              <a:tblPr firstRow="1" bandRow="1">
                <a:tableStyleId>{17292A2E-F333-43FB-9621-5CBBE7FDCDCB}</a:tableStyleId>
              </a:tblPr>
              <a:tblGrid>
                <a:gridCol w="1248138">
                  <a:extLst>
                    <a:ext uri="{9D8B030D-6E8A-4147-A177-3AD203B41FA5}">
                      <a16:colId xmlns="" xmlns:a16="http://schemas.microsoft.com/office/drawing/2014/main" val="20000"/>
                    </a:ext>
                  </a:extLst>
                </a:gridCol>
                <a:gridCol w="1437005">
                  <a:extLst>
                    <a:ext uri="{9D8B030D-6E8A-4147-A177-3AD203B41FA5}">
                      <a16:colId xmlns="" xmlns:a16="http://schemas.microsoft.com/office/drawing/2014/main" val="20001"/>
                    </a:ext>
                  </a:extLst>
                </a:gridCol>
                <a:gridCol w="1248138">
                  <a:extLst>
                    <a:ext uri="{9D8B030D-6E8A-4147-A177-3AD203B41FA5}">
                      <a16:colId xmlns="" xmlns:a16="http://schemas.microsoft.com/office/drawing/2014/main" val="20002"/>
                    </a:ext>
                  </a:extLst>
                </a:gridCol>
              </a:tblGrid>
              <a:tr h="284285">
                <a:tc gridSpan="3">
                  <a:txBody>
                    <a:bodyPr/>
                    <a:lstStyle/>
                    <a:p>
                      <a:pPr algn="ct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Distribución regional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F4E79"/>
                    </a:solidFill>
                  </a:tcPr>
                </a:tc>
                <a:tc hMerge="1">
                  <a:txBody>
                    <a:bodyPr/>
                    <a:lstStyle/>
                    <a:p>
                      <a:endParaRPr lang="es-ES" dirty="0"/>
                    </a:p>
                  </a:txBody>
                  <a:tcPr/>
                </a:tc>
                <a:tc hMerge="1">
                  <a:txBody>
                    <a:bodyPr/>
                    <a:lstStyle/>
                    <a:p>
                      <a:endParaRPr lang="es-ES" dirty="0"/>
                    </a:p>
                  </a:txBody>
                  <a:tcPr/>
                </a:tc>
                <a:extLst>
                  <a:ext uri="{0D108BD9-81ED-4DB2-BD59-A6C34878D82A}">
                    <a16:rowId xmlns="" xmlns:a16="http://schemas.microsoft.com/office/drawing/2014/main" val="10000"/>
                  </a:ext>
                </a:extLst>
              </a:tr>
              <a:tr h="284285">
                <a:tc>
                  <a:txBody>
                    <a:bodyPr/>
                    <a:lstStyle/>
                    <a:p>
                      <a:pPr algn="ctr"/>
                      <a:r>
                        <a:rPr lang="es-ES" sz="1200" b="1" dirty="0">
                          <a:solidFill>
                            <a:srgbClr val="1F4E79"/>
                          </a:solidFill>
                          <a:latin typeface="Verdana" panose="020B0604030504040204" pitchFamily="34" charset="0"/>
                          <a:ea typeface="Verdana" panose="020B0604030504040204" pitchFamily="34" charset="0"/>
                          <a:cs typeface="Verdana" panose="020B0604030504040204" pitchFamily="34" charset="0"/>
                        </a:rPr>
                        <a:t>Región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ES" sz="1200" b="1" dirty="0">
                          <a:solidFill>
                            <a:srgbClr val="1F4E79"/>
                          </a:solidFill>
                          <a:latin typeface="Verdana" panose="020B0604030504040204" pitchFamily="34" charset="0"/>
                          <a:ea typeface="Verdana" panose="020B0604030504040204" pitchFamily="34" charset="0"/>
                          <a:cs typeface="Verdana" panose="020B0604030504040204" pitchFamily="34" charset="0"/>
                        </a:rPr>
                        <a:t>No 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ES" sz="1200" b="1" dirty="0">
                          <a:solidFill>
                            <a:srgbClr val="1F4E79"/>
                          </a:solidFill>
                          <a:latin typeface="Verdana" panose="020B0604030504040204" pitchFamily="34" charset="0"/>
                          <a:ea typeface="Verdana" panose="020B0604030504040204" pitchFamily="34" charset="0"/>
                          <a:cs typeface="Verdana" panose="020B0604030504040204" pitchFamily="34" charset="0"/>
                        </a:rPr>
                        <a:t>Ponderado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II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III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10,2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6"/>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VI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7"/>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VII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8"/>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VIII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9"/>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IX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0"/>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1"/>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XI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2"/>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XII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3"/>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34,1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42,2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4"/>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XIV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5"/>
                  </a:ext>
                </a:extLst>
              </a:tr>
              <a:tr h="252000">
                <a:tc>
                  <a:txBody>
                    <a:bodyPr/>
                    <a:lstStyle/>
                    <a:p>
                      <a:pPr algn="ctr"/>
                      <a:r>
                        <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rPr>
                        <a:t>XV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a:solidFill>
                            <a:srgbClr val="002060"/>
                          </a:solidFill>
                          <a:effectLst/>
                          <a:latin typeface="Verdana" panose="020B0604030504040204" pitchFamily="34" charset="0"/>
                          <a:ea typeface="Verdana" panose="020B0604030504040204" pitchFamily="34"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6"/>
                  </a:ext>
                </a:extLst>
              </a:tr>
              <a:tr h="252000">
                <a:tc>
                  <a:txBody>
                    <a:bodyPr/>
                    <a:lstStyle/>
                    <a:p>
                      <a:pPr algn="ctr"/>
                      <a:r>
                        <a:rPr lang="es-ES" sz="1200">
                          <a:solidFill>
                            <a:srgbClr val="1F4E79"/>
                          </a:solidFill>
                          <a:latin typeface="Verdana" panose="020B0604030504040204" pitchFamily="34" charset="0"/>
                          <a:ea typeface="Verdana" panose="020B0604030504040204" pitchFamily="34" charset="0"/>
                          <a:cs typeface="Verdana" panose="020B0604030504040204" pitchFamily="34" charset="0"/>
                        </a:rPr>
                        <a:t>XVI</a:t>
                      </a:r>
                      <a:endParaRPr lang="es-ES" sz="1200" dirty="0">
                        <a:solidFill>
                          <a:srgbClr val="1F4E79"/>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s-CL" sz="1200" b="0" i="0" u="none" strike="noStrike" dirty="0">
                          <a:solidFill>
                            <a:srgbClr val="002060"/>
                          </a:solidFill>
                          <a:effectLst/>
                          <a:latin typeface="Verdana" panose="020B0604030504040204" pitchFamily="34" charset="0"/>
                          <a:ea typeface="Verdana" panose="020B0604030504040204" pitchFamily="34" charset="0"/>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25299083"/>
                  </a:ext>
                </a:extLst>
              </a:tr>
            </a:tbl>
          </a:graphicData>
        </a:graphic>
      </p:graphicFrame>
    </p:spTree>
    <p:extLst>
      <p:ext uri="{BB962C8B-B14F-4D97-AF65-F5344CB8AC3E}">
        <p14:creationId xmlns:p14="http://schemas.microsoft.com/office/powerpoint/2010/main" val="367966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Mayo-Junio 2019</a:t>
            </a:r>
          </a:p>
        </p:txBody>
      </p:sp>
      <p:sp>
        <p:nvSpPr>
          <p:cNvPr id="4" name="1 Marcador de título"/>
          <p:cNvSpPr txBox="1">
            <a:spLocks/>
          </p:cNvSpPr>
          <p:nvPr/>
        </p:nvSpPr>
        <p:spPr>
          <a:xfrm>
            <a:off x="457200" y="1196975"/>
            <a:ext cx="6969512" cy="2829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Resultados Módulo 1:</a:t>
            </a:r>
            <a:r>
              <a:rPr lang="es-MX" sz="400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a:r>
            <a:br>
              <a:rPr lang="es-MX" sz="400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MX" sz="400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E</a:t>
            </a:r>
            <a:r>
              <a:rPr lang="es-CL" sz="360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xpectativas</a:t>
            </a:r>
            <a:r>
              <a:rPr lang="es-CL" sz="3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del encuestado</a:t>
            </a:r>
          </a:p>
        </p:txBody>
      </p:sp>
      <p:sp>
        <p:nvSpPr>
          <p:cNvPr id="5" name="2 Marcador de texto"/>
          <p:cNvSpPr txBox="1">
            <a:spLocks/>
          </p:cNvSpPr>
          <p:nvPr/>
        </p:nvSpPr>
        <p:spPr>
          <a:xfrm>
            <a:off x="457200" y="3716338"/>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241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P4. En un fututo ¿Te gustaría tener hijos? % Total</a:t>
            </a:r>
          </a:p>
        </p:txBody>
      </p:sp>
      <p:graphicFrame>
        <p:nvGraphicFramePr>
          <p:cNvPr id="9" name="Gráfico 8"/>
          <p:cNvGraphicFramePr/>
          <p:nvPr>
            <p:extLst>
              <p:ext uri="{D42A27DB-BD31-4B8C-83A1-F6EECF244321}">
                <p14:modId xmlns:p14="http://schemas.microsoft.com/office/powerpoint/2010/main" val="3844027645"/>
              </p:ext>
            </p:extLst>
          </p:nvPr>
        </p:nvGraphicFramePr>
        <p:xfrm>
          <a:off x="272540" y="2339163"/>
          <a:ext cx="8640961" cy="3262453"/>
        </p:xfrm>
        <a:graphic>
          <a:graphicData uri="http://schemas.openxmlformats.org/drawingml/2006/chart">
            <c:chart xmlns:c="http://schemas.openxmlformats.org/drawingml/2006/chart" xmlns:r="http://schemas.openxmlformats.org/officeDocument/2006/relationships" r:id="rId4"/>
          </a:graphicData>
        </a:graphic>
      </p:graphicFrame>
      <p:sp>
        <p:nvSpPr>
          <p:cNvPr id="10" name="4 CuadroTexto"/>
          <p:cNvSpPr txBox="1"/>
          <p:nvPr/>
        </p:nvSpPr>
        <p:spPr>
          <a:xfrm>
            <a:off x="3267307" y="6078531"/>
            <a:ext cx="5646194"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1.209 casos. En barras se omiten las categorías ‘Ns-Nr’</a:t>
            </a:r>
          </a:p>
        </p:txBody>
      </p:sp>
      <p:sp>
        <p:nvSpPr>
          <p:cNvPr id="2" name="Rectángulo 1">
            <a:extLst>
              <a:ext uri="{FF2B5EF4-FFF2-40B4-BE49-F238E27FC236}">
                <a16:creationId xmlns="" xmlns:a16="http://schemas.microsoft.com/office/drawing/2014/main" id="{A617AA48-CB18-4F37-89B1-C290193E38EA}"/>
              </a:ext>
            </a:extLst>
          </p:cNvPr>
          <p:cNvSpPr/>
          <p:nvPr/>
        </p:nvSpPr>
        <p:spPr>
          <a:xfrm>
            <a:off x="251518" y="1282261"/>
            <a:ext cx="8640961" cy="982473"/>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Casi el 32% de los encuestados ya son padres. Además, casi la mitad de los jóvenes les gustaría tener hijos en un fututo. </a:t>
            </a:r>
            <a:r>
              <a:rPr lang="es-CL" sz="1200" dirty="0" smtClean="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Al segmentar </a:t>
            </a:r>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estas cifras por sexo, el 40% de las mujeres ya son madres y un cuarto de los hombres son padres. En esta misma línea, el 37% de las mujeres proyecta una maternidad, mientras que el 59,3% de los hombres proyecta una paternidad en los próximos años.</a:t>
            </a:r>
          </a:p>
        </p:txBody>
      </p:sp>
    </p:spTree>
    <p:extLst>
      <p:ext uri="{BB962C8B-B14F-4D97-AF65-F5344CB8AC3E}">
        <p14:creationId xmlns:p14="http://schemas.microsoft.com/office/powerpoint/2010/main" val="3504984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2706" y="6324752"/>
            <a:ext cx="1069774" cy="492304"/>
          </a:xfrm>
          <a:prstGeom prst="rect">
            <a:avLst/>
          </a:prstGeom>
        </p:spPr>
      </p:pic>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27948" b="30745"/>
          <a:stretch/>
        </p:blipFill>
        <p:spPr>
          <a:xfrm>
            <a:off x="251519" y="6308936"/>
            <a:ext cx="1181495" cy="488040"/>
          </a:xfrm>
          <a:prstGeom prst="rect">
            <a:avLst/>
          </a:prstGeom>
        </p:spPr>
      </p:pic>
      <p:sp>
        <p:nvSpPr>
          <p:cNvPr id="8" name="Rectángulo redondeado 7"/>
          <p:cNvSpPr/>
          <p:nvPr/>
        </p:nvSpPr>
        <p:spPr>
          <a:xfrm>
            <a:off x="251519" y="158320"/>
            <a:ext cx="8640961" cy="777923"/>
          </a:xfrm>
          <a:prstGeom prst="roundRect">
            <a:avLst/>
          </a:prstGeom>
          <a:solidFill>
            <a:schemeClr val="accent1">
              <a:lumMod val="50000"/>
            </a:schemeClr>
          </a:solidFill>
          <a:ln w="19050">
            <a:solidFill>
              <a:schemeClr val="bg1"/>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P5. ¿A qué edad te gustaría tener hijos? % Solo si quieren tener hijos</a:t>
            </a:r>
          </a:p>
        </p:txBody>
      </p:sp>
      <p:sp>
        <p:nvSpPr>
          <p:cNvPr id="9" name="Rectángulo 8">
            <a:extLst>
              <a:ext uri="{FF2B5EF4-FFF2-40B4-BE49-F238E27FC236}">
                <a16:creationId xmlns="" xmlns:a16="http://schemas.microsoft.com/office/drawing/2014/main" id="{A2323B4C-16EC-4BBC-A3F1-562A7DB778EF}"/>
              </a:ext>
            </a:extLst>
          </p:cNvPr>
          <p:cNvSpPr/>
          <p:nvPr/>
        </p:nvSpPr>
        <p:spPr>
          <a:xfrm>
            <a:off x="251519" y="1271752"/>
            <a:ext cx="8661982" cy="1057724"/>
          </a:xfrm>
          <a:prstGeom prst="rect">
            <a:avLst/>
          </a:prstGeom>
          <a:ln w="28575">
            <a:solidFill>
              <a:srgbClr val="00206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s-CL" sz="1200" dirty="0">
                <a:solidFill>
                  <a:schemeClr val="accent5">
                    <a:lumMod val="50000"/>
                  </a:schemeClr>
                </a:solidFill>
                <a:latin typeface="Verdana" panose="020B0604030504040204" pitchFamily="34" charset="0"/>
                <a:ea typeface="Verdana" panose="020B0604030504040204" pitchFamily="34" charset="0"/>
                <a:cs typeface="Vani" panose="020B0502040204020203" pitchFamily="18" charset="0"/>
              </a:rPr>
              <a:t>En general, el promedio de edad corresponde a 29 años, con un mínimo de 20 y un máximo de 45 años. Además, mientras aumenta la edad aumenta el promedio de edad de proyección de la paternidad. A los 28 años en promedio proyectan la paternidad los consultados del nivel bajo, a los 29 años los de nivel medio y a los 31 años los de nivel socioeconómico alto (en promedio). También existen algunas diferencias por sexo (el máximo de las mujeres es superior al de los hombres).</a:t>
            </a:r>
          </a:p>
        </p:txBody>
      </p:sp>
      <p:graphicFrame>
        <p:nvGraphicFramePr>
          <p:cNvPr id="12" name="Gráfico 11">
            <a:extLst>
              <a:ext uri="{FF2B5EF4-FFF2-40B4-BE49-F238E27FC236}">
                <a16:creationId xmlns="" xmlns:a16="http://schemas.microsoft.com/office/drawing/2014/main" id="{9BA4D313-DD5D-4710-927B-F8D11761D8E1}"/>
              </a:ext>
            </a:extLst>
          </p:cNvPr>
          <p:cNvGraphicFramePr/>
          <p:nvPr>
            <p:extLst>
              <p:ext uri="{D42A27DB-BD31-4B8C-83A1-F6EECF244321}">
                <p14:modId xmlns:p14="http://schemas.microsoft.com/office/powerpoint/2010/main" val="3570708885"/>
              </p:ext>
            </p:extLst>
          </p:nvPr>
        </p:nvGraphicFramePr>
        <p:xfrm>
          <a:off x="251518" y="2329476"/>
          <a:ext cx="8640961" cy="3443277"/>
        </p:xfrm>
        <a:graphic>
          <a:graphicData uri="http://schemas.openxmlformats.org/drawingml/2006/chart">
            <c:chart xmlns:c="http://schemas.openxmlformats.org/drawingml/2006/chart" xmlns:r="http://schemas.openxmlformats.org/officeDocument/2006/relationships" r:id="rId4"/>
          </a:graphicData>
        </a:graphic>
      </p:graphicFrame>
      <p:sp>
        <p:nvSpPr>
          <p:cNvPr id="10" name="4 CuadroTexto">
            <a:extLst>
              <a:ext uri="{FF2B5EF4-FFF2-40B4-BE49-F238E27FC236}">
                <a16:creationId xmlns="" xmlns:a16="http://schemas.microsoft.com/office/drawing/2014/main" id="{711898B3-D1F8-461F-8E24-C9747C566C7C}"/>
              </a:ext>
            </a:extLst>
          </p:cNvPr>
          <p:cNvSpPr txBox="1"/>
          <p:nvPr/>
        </p:nvSpPr>
        <p:spPr>
          <a:xfrm>
            <a:off x="3267307" y="6078531"/>
            <a:ext cx="5646194" cy="261610"/>
          </a:xfrm>
          <a:prstGeom prst="rect">
            <a:avLst/>
          </a:prstGeom>
          <a:solidFill>
            <a:schemeClr val="accent5">
              <a:lumMod val="50000"/>
            </a:schemeClr>
          </a:solidFill>
          <a:ln>
            <a:solidFill>
              <a:schemeClr val="bg1"/>
            </a:solidFill>
          </a:ln>
          <a:effectLst/>
        </p:spPr>
        <p:txBody>
          <a:bodyPr wrap="square" rtlCol="0">
            <a:spAutoFit/>
          </a:bodyPr>
          <a:lstStyle/>
          <a:p>
            <a:pPr algn="ctr"/>
            <a:r>
              <a:rPr lang="es-ES" sz="1100" dirty="0">
                <a:solidFill>
                  <a:schemeClr val="bg1"/>
                </a:solidFill>
                <a:latin typeface="Verdana" panose="020B0604030504040204" pitchFamily="34" charset="0"/>
                <a:ea typeface="Verdana" panose="020B0604030504040204" pitchFamily="34" charset="0"/>
              </a:rPr>
              <a:t>Muestra: 527 casos. Se omiten las categorías ‘Ns-Nr’</a:t>
            </a:r>
          </a:p>
        </p:txBody>
      </p:sp>
    </p:spTree>
    <p:extLst>
      <p:ext uri="{BB962C8B-B14F-4D97-AF65-F5344CB8AC3E}">
        <p14:creationId xmlns:p14="http://schemas.microsoft.com/office/powerpoint/2010/main" val="1747499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57200" y="4458006"/>
            <a:ext cx="6858000" cy="602946"/>
          </a:xfrm>
        </p:spPr>
        <p:txBody>
          <a:bodyPr>
            <a:normAutofit/>
          </a:bodyPr>
          <a:lstStyle/>
          <a:p>
            <a:pPr algn="l"/>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Instituto Nacional de la Juventud</a:t>
            </a:r>
            <a:b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Mayo-Junio 2019</a:t>
            </a:r>
          </a:p>
        </p:txBody>
      </p:sp>
      <p:sp>
        <p:nvSpPr>
          <p:cNvPr id="4" name="1 Marcador de título"/>
          <p:cNvSpPr txBox="1">
            <a:spLocks/>
          </p:cNvSpPr>
          <p:nvPr/>
        </p:nvSpPr>
        <p:spPr>
          <a:xfrm>
            <a:off x="457200" y="1196975"/>
            <a:ext cx="6980830" cy="28291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6000" kern="1200" baseline="0">
                <a:solidFill>
                  <a:srgbClr val="003399"/>
                </a:solidFill>
                <a:latin typeface="Rockwell" panose="02060603020205020403" pitchFamily="18" charset="0"/>
                <a:ea typeface="+mj-ea"/>
                <a:cs typeface="+mj-cs"/>
              </a:defRPr>
            </a:lvl1pPr>
          </a:lstStyle>
          <a:p>
            <a: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Resultados Módulo 2:</a:t>
            </a:r>
            <a:br>
              <a:rPr lang="es-MX" sz="4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br>
            <a:r>
              <a:rPr lang="es-CL" sz="3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Percepción de desigualdad de género</a:t>
            </a:r>
          </a:p>
        </p:txBody>
      </p:sp>
      <p:sp>
        <p:nvSpPr>
          <p:cNvPr id="5" name="2 Marcador de texto"/>
          <p:cNvSpPr txBox="1">
            <a:spLocks/>
          </p:cNvSpPr>
          <p:nvPr/>
        </p:nvSpPr>
        <p:spPr>
          <a:xfrm>
            <a:off x="457200" y="3211366"/>
            <a:ext cx="6480000" cy="74166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rgbClr val="1353A1"/>
                </a:solidFill>
                <a:latin typeface="Rockwell" panose="020606030202050204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MX"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Jóvenes entre 15 y 29 años</a:t>
            </a:r>
            <a:endParaRPr lang="es-ES"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ángulo 5"/>
          <p:cNvSpPr/>
          <p:nvPr/>
        </p:nvSpPr>
        <p:spPr>
          <a:xfrm>
            <a:off x="7944931" y="0"/>
            <a:ext cx="1199069" cy="914400"/>
          </a:xfrm>
          <a:prstGeom prst="rect">
            <a:avLst/>
          </a:prstGeom>
          <a:solidFill>
            <a:srgbClr val="EF4144"/>
          </a:solidFill>
          <a:ln>
            <a:solidFill>
              <a:srgbClr val="EF4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7124131" y="0"/>
            <a:ext cx="820800" cy="914400"/>
          </a:xfrm>
          <a:prstGeom prst="rect">
            <a:avLst/>
          </a:prstGeom>
          <a:solidFill>
            <a:srgbClr val="006CB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131" y="5060952"/>
            <a:ext cx="2019869" cy="1829104"/>
          </a:xfrm>
          <a:prstGeom prst="rect">
            <a:avLst/>
          </a:prstGeom>
        </p:spPr>
      </p:pic>
      <p:pic>
        <p:nvPicPr>
          <p:cNvPr id="10" name="Imagen 9"/>
          <p:cNvPicPr>
            <a:picLocks noChangeAspect="1"/>
          </p:cNvPicPr>
          <p:nvPr/>
        </p:nvPicPr>
        <p:blipFill rotWithShape="1">
          <a:blip r:embed="rId3">
            <a:extLst>
              <a:ext uri="{28A0092B-C50C-407E-A947-70E740481C1C}">
                <a14:useLocalDpi xmlns:a14="http://schemas.microsoft.com/office/drawing/2010/main" val="0"/>
              </a:ext>
            </a:extLst>
          </a:blip>
          <a:srcRect t="27498" b="28613"/>
          <a:stretch/>
        </p:blipFill>
        <p:spPr>
          <a:xfrm>
            <a:off x="218365" y="5631587"/>
            <a:ext cx="2197290" cy="964361"/>
          </a:xfrm>
          <a:prstGeom prst="rect">
            <a:avLst/>
          </a:prstGeom>
        </p:spPr>
      </p:pic>
    </p:spTree>
    <p:extLst>
      <p:ext uri="{BB962C8B-B14F-4D97-AF65-F5344CB8AC3E}">
        <p14:creationId xmlns:p14="http://schemas.microsoft.com/office/powerpoint/2010/main" val="171547384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7544</TotalTime>
  <Words>4999</Words>
  <Application>Microsoft Office PowerPoint</Application>
  <PresentationFormat>Presentación en pantalla (4:3)</PresentationFormat>
  <Paragraphs>1093</Paragraphs>
  <Slides>37</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37</vt:i4>
      </vt:variant>
    </vt:vector>
  </HeadingPairs>
  <TitlesOfParts>
    <vt:vector size="44" baseType="lpstr">
      <vt:lpstr>Arial</vt:lpstr>
      <vt:lpstr>Calibri</vt:lpstr>
      <vt:lpstr>Calibri Light</vt:lpstr>
      <vt:lpstr>Times New Roman</vt:lpstr>
      <vt:lpstr>Vani</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Padre   vs    Madre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Analista UET</dc:creator>
  <cp:lastModifiedBy>Bernardita Crisóstomo Ulloa</cp:lastModifiedBy>
  <cp:revision>721</cp:revision>
  <cp:lastPrinted>2019-01-07T15:51:11Z</cp:lastPrinted>
  <dcterms:created xsi:type="dcterms:W3CDTF">2018-06-07T13:48:13Z</dcterms:created>
  <dcterms:modified xsi:type="dcterms:W3CDTF">2019-07-09T16:21:15Z</dcterms:modified>
</cp:coreProperties>
</file>